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5" r:id="rId1"/>
    <p:sldMasterId id="2147483674" r:id="rId2"/>
  </p:sldMasterIdLst>
  <p:notesMasterIdLst>
    <p:notesMasterId r:id="rId14"/>
  </p:notesMasterIdLst>
  <p:sldIdLst>
    <p:sldId id="256" r:id="rId3"/>
    <p:sldId id="258" r:id="rId4"/>
    <p:sldId id="257" r:id="rId5"/>
    <p:sldId id="259" r:id="rId6"/>
    <p:sldId id="260" r:id="rId7"/>
    <p:sldId id="261" r:id="rId8"/>
    <p:sldId id="262" r:id="rId9"/>
    <p:sldId id="263" r:id="rId10"/>
    <p:sldId id="264"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19"/>
  </p:normalViewPr>
  <p:slideViewPr>
    <p:cSldViewPr snapToGrid="0">
      <p:cViewPr varScale="1">
        <p:scale>
          <a:sx n="120" d="100"/>
          <a:sy n="120" d="100"/>
        </p:scale>
        <p:origin x="2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AC11DA-2574-B34A-ADF4-14C3FC37EFA1}" type="datetimeFigureOut">
              <a:rPr lang="en-US" smtClean="0"/>
              <a:t>4/25/23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E7FD6C-8DB6-B249-B7B2-8E6353B6A872}" type="slidenum">
              <a:rPr lang="en-US" smtClean="0"/>
              <a:t>‹#›</a:t>
            </a:fld>
            <a:endParaRPr lang="en-US"/>
          </a:p>
        </p:txBody>
      </p:sp>
    </p:spTree>
    <p:extLst>
      <p:ext uri="{BB962C8B-B14F-4D97-AF65-F5344CB8AC3E}">
        <p14:creationId xmlns:p14="http://schemas.microsoft.com/office/powerpoint/2010/main" val="418883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I will talk about Emulating the functioning of a big database system. I have chosen to emulate Firebase using </a:t>
            </a:r>
            <a:r>
              <a:rPr lang="en-US" dirty="0" err="1"/>
              <a:t>MySql</a:t>
            </a:r>
            <a:r>
              <a:rPr lang="en-US" dirty="0"/>
              <a:t> as the backend database server. The topic for my project is Los Angeles …… The data contains details of victims of traffic accidents in different areas of LA in the last 1 decade.</a:t>
            </a:r>
          </a:p>
        </p:txBody>
      </p:sp>
      <p:sp>
        <p:nvSpPr>
          <p:cNvPr id="4" name="Slide Number Placeholder 3"/>
          <p:cNvSpPr>
            <a:spLocks noGrp="1"/>
          </p:cNvSpPr>
          <p:nvPr>
            <p:ph type="sldNum" sz="quarter" idx="5"/>
          </p:nvPr>
        </p:nvSpPr>
        <p:spPr/>
        <p:txBody>
          <a:bodyPr/>
          <a:lstStyle/>
          <a:p>
            <a:fld id="{5AE7FD6C-8DB6-B249-B7B2-8E6353B6A872}" type="slidenum">
              <a:rPr lang="en-US" smtClean="0"/>
              <a:t>1</a:t>
            </a:fld>
            <a:endParaRPr lang="en-US"/>
          </a:p>
        </p:txBody>
      </p:sp>
    </p:spTree>
    <p:extLst>
      <p:ext uri="{BB962C8B-B14F-4D97-AF65-F5344CB8AC3E}">
        <p14:creationId xmlns:p14="http://schemas.microsoft.com/office/powerpoint/2010/main" val="34867988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Perhaps the most imp part : . I now have a clearer picture of how Firebase commands work, </a:t>
            </a:r>
            <a:r>
              <a:rPr lang="en-US" dirty="0" err="1"/>
              <a:t>gioven</a:t>
            </a:r>
            <a:r>
              <a:rPr lang="en-US" dirty="0"/>
              <a:t> that I know the CURL command and the equivalent SQL queries. What I observed was MySQL is better/more suitable for multi-row transactions(less latency). Structure of </a:t>
            </a:r>
            <a:r>
              <a:rPr lang="en-US" dirty="0" err="1"/>
              <a:t>ueries</a:t>
            </a:r>
            <a:r>
              <a:rPr lang="en-US" dirty="0"/>
              <a:t> however is simpler in Firebase. The error handling messages are more user-friendly in Firebase </a:t>
            </a:r>
            <a:r>
              <a:rPr lang="en-US" dirty="0" err="1"/>
              <a:t>unline</a:t>
            </a:r>
            <a:r>
              <a:rPr lang="en-US" dirty="0"/>
              <a:t> MySQL having a huge stack </a:t>
            </a:r>
            <a:r>
              <a:rPr lang="en-US" dirty="0" err="1"/>
              <a:t>teace</a:t>
            </a:r>
            <a:r>
              <a:rPr lang="en-US" dirty="0"/>
              <a:t>. One big constraint with Firebase : works only with JSON data an no other </a:t>
            </a:r>
            <a:r>
              <a:rPr lang="en-US" dirty="0" err="1"/>
              <a:t>formnat</a:t>
            </a:r>
            <a:r>
              <a:rPr lang="en-US" dirty="0"/>
              <a:t>.</a:t>
            </a:r>
          </a:p>
          <a:p>
            <a:endParaRPr lang="en-US" dirty="0"/>
          </a:p>
          <a:p>
            <a:r>
              <a:rPr lang="en-US" dirty="0"/>
              <a:t>Taking </a:t>
            </a:r>
            <a:r>
              <a:rPr lang="en-US" dirty="0" err="1"/>
              <a:t>ablout</a:t>
            </a:r>
            <a:r>
              <a:rPr lang="en-US" dirty="0"/>
              <a:t> Extensions, I plan to use </a:t>
            </a:r>
            <a:r>
              <a:rPr lang="en-US" dirty="0" err="1"/>
              <a:t>LongBLob</a:t>
            </a:r>
            <a:r>
              <a:rPr lang="en-US" dirty="0"/>
              <a:t> in MySQL … read out everything. </a:t>
            </a:r>
          </a:p>
        </p:txBody>
      </p:sp>
      <p:sp>
        <p:nvSpPr>
          <p:cNvPr id="4" name="Slide Number Placeholder 3"/>
          <p:cNvSpPr>
            <a:spLocks noGrp="1"/>
          </p:cNvSpPr>
          <p:nvPr>
            <p:ph type="sldNum" sz="quarter" idx="5"/>
          </p:nvPr>
        </p:nvSpPr>
        <p:spPr/>
        <p:txBody>
          <a:bodyPr/>
          <a:lstStyle/>
          <a:p>
            <a:fld id="{5AE7FD6C-8DB6-B249-B7B2-8E6353B6A872}" type="slidenum">
              <a:rPr lang="en-US" smtClean="0"/>
              <a:t>10</a:t>
            </a:fld>
            <a:endParaRPr lang="en-US"/>
          </a:p>
        </p:txBody>
      </p:sp>
    </p:spTree>
    <p:extLst>
      <p:ext uri="{BB962C8B-B14F-4D97-AF65-F5344CB8AC3E}">
        <p14:creationId xmlns:p14="http://schemas.microsoft.com/office/powerpoint/2010/main" val="19751551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USC is a place where students from different countries learn. Being an international student myself, when I first came to USC I was looking to stay in a place with traffic safety. I wasn’t familiar with the areas so I wanted to know what was the traffic picture there, is it safe for students, how many accidents took place here. This thought inspired me to work </a:t>
            </a:r>
            <a:r>
              <a:rPr lang="en-US" dirty="0" err="1"/>
              <a:t>eith</a:t>
            </a:r>
            <a:r>
              <a:rPr lang="en-US" dirty="0"/>
              <a:t> the traffic data. In the beginning of the </a:t>
            </a:r>
            <a:r>
              <a:rPr lang="en-US" dirty="0" err="1"/>
              <a:t>sem</a:t>
            </a:r>
            <a:r>
              <a:rPr lang="en-US" dirty="0"/>
              <a:t>, we learnt Firebase -&gt; was familiar with SQL-&gt; thought if there would be any application to map the Firebase commands with the  equivalent SQL query for better understanding, So, together these thoughts made me choose the topic. This appl. Is immensely valuable for newbies to </a:t>
            </a:r>
            <a:r>
              <a:rPr lang="en-US" dirty="0" err="1"/>
              <a:t>BigData</a:t>
            </a:r>
            <a:r>
              <a:rPr lang="en-US" dirty="0"/>
              <a:t> systems to learn about how Firebase commands work using equivalent SQL queries.</a:t>
            </a:r>
          </a:p>
        </p:txBody>
      </p:sp>
      <p:sp>
        <p:nvSpPr>
          <p:cNvPr id="4" name="Slide Number Placeholder 3"/>
          <p:cNvSpPr>
            <a:spLocks noGrp="1"/>
          </p:cNvSpPr>
          <p:nvPr>
            <p:ph type="sldNum" sz="quarter" idx="5"/>
          </p:nvPr>
        </p:nvSpPr>
        <p:spPr/>
        <p:txBody>
          <a:bodyPr/>
          <a:lstStyle/>
          <a:p>
            <a:fld id="{5AE7FD6C-8DB6-B249-B7B2-8E6353B6A872}" type="slidenum">
              <a:rPr lang="en-US" smtClean="0"/>
              <a:t>2</a:t>
            </a:fld>
            <a:endParaRPr lang="en-US"/>
          </a:p>
        </p:txBody>
      </p:sp>
    </p:spTree>
    <p:extLst>
      <p:ext uri="{BB962C8B-B14F-4D97-AF65-F5344CB8AC3E}">
        <p14:creationId xmlns:p14="http://schemas.microsoft.com/office/powerpoint/2010/main" val="521021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nutshell, my appl. Is one that emulates the functioning of Firebase </a:t>
            </a:r>
            <a:r>
              <a:rPr lang="en-US" dirty="0" err="1"/>
              <a:t>BigData</a:t>
            </a:r>
            <a:r>
              <a:rPr lang="en-US" dirty="0"/>
              <a:t> system. In Firebase we use CURL commands so of course as the name implies, this application runs for all CURL commands and shows the results in the same format as Firebase i.e. JSON. Also this appl. Would help people learn about different details of the victims like their ethnicity, age, personal details like address as well as exact coordinates of the location of the accident.</a:t>
            </a:r>
          </a:p>
        </p:txBody>
      </p:sp>
      <p:sp>
        <p:nvSpPr>
          <p:cNvPr id="4" name="Slide Number Placeholder 3"/>
          <p:cNvSpPr>
            <a:spLocks noGrp="1"/>
          </p:cNvSpPr>
          <p:nvPr>
            <p:ph type="sldNum" sz="quarter" idx="5"/>
          </p:nvPr>
        </p:nvSpPr>
        <p:spPr/>
        <p:txBody>
          <a:bodyPr/>
          <a:lstStyle/>
          <a:p>
            <a:fld id="{5AE7FD6C-8DB6-B249-B7B2-8E6353B6A872}" type="slidenum">
              <a:rPr lang="en-US" smtClean="0"/>
              <a:t>3</a:t>
            </a:fld>
            <a:endParaRPr lang="en-US"/>
          </a:p>
        </p:txBody>
      </p:sp>
    </p:spTree>
    <p:extLst>
      <p:ext uri="{BB962C8B-B14F-4D97-AF65-F5344CB8AC3E}">
        <p14:creationId xmlns:p14="http://schemas.microsoft.com/office/powerpoint/2010/main" val="432163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block diagram representing the processes that take place in order for implementation of the project. Starting from First, I efficiently transfer the data from CSV file to a MySQL database using a .</a:t>
            </a:r>
            <a:r>
              <a:rPr lang="en-US" dirty="0" err="1"/>
              <a:t>py</a:t>
            </a:r>
            <a:r>
              <a:rPr lang="en-US" dirty="0"/>
              <a:t> file. Next I start the </a:t>
            </a:r>
            <a:r>
              <a:rPr lang="en-US" dirty="0" err="1"/>
              <a:t>server.py</a:t>
            </a:r>
            <a:r>
              <a:rPr lang="en-US" dirty="0"/>
              <a:t> file. This will be the file responsible for handling different requests like GET,POST and show the results. Here I have used Flask to listen to a port and intercept the requests coming in. We do have alternatives like Node.js, </a:t>
            </a:r>
            <a:r>
              <a:rPr lang="en-US" dirty="0" err="1"/>
              <a:t>React.js</a:t>
            </a:r>
            <a:r>
              <a:rPr lang="en-US" dirty="0"/>
              <a:t> but I prefer Flask because Flask is the best for building </a:t>
            </a:r>
            <a:r>
              <a:rPr lang="en-US" b="0" i="0" dirty="0">
                <a:effectLst/>
                <a:latin typeface="Roboto" panose="020F0502020204030204" pitchFamily="34" charset="0"/>
              </a:rPr>
              <a:t>web application that is highly extendable and </a:t>
            </a:r>
            <a:r>
              <a:rPr lang="en-US" b="0" i="0" dirty="0" err="1">
                <a:effectLst/>
                <a:latin typeface="Roboto" panose="020F0502020204030204" pitchFamily="34" charset="0"/>
              </a:rPr>
              <a:t>customisable</a:t>
            </a:r>
            <a:r>
              <a:rPr lang="en-US" b="0" i="0" dirty="0">
                <a:effectLst/>
                <a:latin typeface="Roboto" panose="020F0502020204030204" pitchFamily="34" charset="0"/>
              </a:rPr>
              <a:t>.</a:t>
            </a:r>
          </a:p>
          <a:p>
            <a:endParaRPr lang="en-US" b="0" i="0" dirty="0">
              <a:effectLst/>
              <a:latin typeface="Roboto" panose="020F0502020204030204" pitchFamily="34" charset="0"/>
            </a:endParaRPr>
          </a:p>
          <a:p>
            <a:r>
              <a:rPr lang="en-US" b="0" i="0" dirty="0">
                <a:effectLst/>
                <a:latin typeface="Roboto" panose="020F0502020204030204" pitchFamily="34" charset="0"/>
              </a:rPr>
              <a:t> Next From the terminal, I enter the CURL commands like CURL –X POST… Flask catches the request and redirects it to the specific method to be triggered like for GET it </a:t>
            </a:r>
            <a:r>
              <a:rPr lang="en-US" b="0" i="0" dirty="0" err="1">
                <a:effectLst/>
                <a:latin typeface="Roboto" panose="020F0502020204030204" pitchFamily="34" charset="0"/>
              </a:rPr>
              <a:t>triggeres</a:t>
            </a:r>
            <a:r>
              <a:rPr lang="en-US" b="0" i="0" dirty="0">
                <a:effectLst/>
                <a:latin typeface="Roboto" panose="020F0502020204030204" pitchFamily="34" charset="0"/>
              </a:rPr>
              <a:t> the method to handle all GET requests, for POST it does the same….In the last block, inside the methods, the equivalent SQL queries run and show the results back to terminal in JSON format like Firebase. </a:t>
            </a:r>
            <a:endParaRPr lang="en-US" dirty="0"/>
          </a:p>
        </p:txBody>
      </p:sp>
      <p:sp>
        <p:nvSpPr>
          <p:cNvPr id="4" name="Slide Number Placeholder 3"/>
          <p:cNvSpPr>
            <a:spLocks noGrp="1"/>
          </p:cNvSpPr>
          <p:nvPr>
            <p:ph type="sldNum" sz="quarter" idx="5"/>
          </p:nvPr>
        </p:nvSpPr>
        <p:spPr/>
        <p:txBody>
          <a:bodyPr/>
          <a:lstStyle/>
          <a:p>
            <a:fld id="{5AE7FD6C-8DB6-B249-B7B2-8E6353B6A872}" type="slidenum">
              <a:rPr lang="en-US" smtClean="0"/>
              <a:t>4</a:t>
            </a:fld>
            <a:endParaRPr lang="en-US"/>
          </a:p>
        </p:txBody>
      </p:sp>
    </p:spTree>
    <p:extLst>
      <p:ext uri="{BB962C8B-B14F-4D97-AF65-F5344CB8AC3E}">
        <p14:creationId xmlns:p14="http://schemas.microsoft.com/office/powerpoint/2010/main" val="1055561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kind of a pseudocode that I have written using an instance of a CURL command. As discussed earlier, Flask catches the request and triggers the </a:t>
            </a:r>
            <a:r>
              <a:rPr lang="en-US" dirty="0" err="1"/>
              <a:t>soecific</a:t>
            </a:r>
            <a:r>
              <a:rPr lang="en-US" dirty="0"/>
              <a:t> method. Next, the body of the command is examined e.g.  lets say I entered a CURL command like curl –X PATCH…… In Firebase PATCH is </a:t>
            </a:r>
            <a:r>
              <a:rPr lang="en-US" dirty="0" err="1"/>
              <a:t>usd</a:t>
            </a:r>
            <a:r>
              <a:rPr lang="en-US" dirty="0"/>
              <a:t> to update a record so here it constructs the equivalent SQL query like ‘UPDATE data set ….’ with the key. The results of the command </a:t>
            </a:r>
            <a:r>
              <a:rPr lang="en-US" dirty="0" err="1"/>
              <a:t>ar</a:t>
            </a:r>
            <a:r>
              <a:rPr lang="en-US" dirty="0"/>
              <a:t> </a:t>
            </a:r>
            <a:r>
              <a:rPr lang="en-US" dirty="0" err="1"/>
              <a:t>ethen</a:t>
            </a:r>
            <a:r>
              <a:rPr lang="en-US" dirty="0"/>
              <a:t> returned to terminal like in Firebase. To be noted, with a problem in the JSON format of data, it would show an error like above – similar to Firebase. Notice there’s an error after Location.</a:t>
            </a:r>
          </a:p>
        </p:txBody>
      </p:sp>
      <p:sp>
        <p:nvSpPr>
          <p:cNvPr id="4" name="Slide Number Placeholder 3"/>
          <p:cNvSpPr>
            <a:spLocks noGrp="1"/>
          </p:cNvSpPr>
          <p:nvPr>
            <p:ph type="sldNum" sz="quarter" idx="5"/>
          </p:nvPr>
        </p:nvSpPr>
        <p:spPr/>
        <p:txBody>
          <a:bodyPr/>
          <a:lstStyle/>
          <a:p>
            <a:fld id="{5AE7FD6C-8DB6-B249-B7B2-8E6353B6A872}" type="slidenum">
              <a:rPr lang="en-US" smtClean="0"/>
              <a:t>5</a:t>
            </a:fld>
            <a:endParaRPr lang="en-US"/>
          </a:p>
        </p:txBody>
      </p:sp>
    </p:spTree>
    <p:extLst>
      <p:ext uri="{BB962C8B-B14F-4D97-AF65-F5344CB8AC3E}">
        <p14:creationId xmlns:p14="http://schemas.microsoft.com/office/powerpoint/2010/main" val="230922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see some real-time demonstrations of the curl commands working. As shown above, I use the GET method with CURL to sort the data by column Area Name and wish to see the last 5 entries. I have %20 with Area Name because space isn’t allowed to use with URL. Similarly, </a:t>
            </a:r>
            <a:r>
              <a:rPr lang="en-US" dirty="0" err="1"/>
              <a:t>there;s</a:t>
            </a:r>
            <a:r>
              <a:rPr lang="en-US" dirty="0"/>
              <a:t> another GTE command running which </a:t>
            </a:r>
            <a:r>
              <a:rPr lang="en-US" dirty="0" err="1"/>
              <a:t>sortes</a:t>
            </a:r>
            <a:r>
              <a:rPr lang="en-US" dirty="0"/>
              <a:t> the data by ages od </a:t>
            </a:r>
            <a:r>
              <a:rPr lang="en-US" dirty="0" err="1"/>
              <a:t>vistims</a:t>
            </a:r>
            <a:r>
              <a:rPr lang="en-US" dirty="0"/>
              <a:t>, starts at 13 and ends at 30. So roughly this could be helping us to estimate how many students fell victims to traffic accidents in the area and to gauge the traffic safety </a:t>
            </a:r>
            <a:r>
              <a:rPr lang="en-US" dirty="0" err="1"/>
              <a:t>pinture</a:t>
            </a:r>
            <a:r>
              <a:rPr lang="en-US" dirty="0"/>
              <a:t>. </a:t>
            </a:r>
          </a:p>
        </p:txBody>
      </p:sp>
      <p:sp>
        <p:nvSpPr>
          <p:cNvPr id="4" name="Slide Number Placeholder 3"/>
          <p:cNvSpPr>
            <a:spLocks noGrp="1"/>
          </p:cNvSpPr>
          <p:nvPr>
            <p:ph type="sldNum" sz="quarter" idx="5"/>
          </p:nvPr>
        </p:nvSpPr>
        <p:spPr/>
        <p:txBody>
          <a:bodyPr/>
          <a:lstStyle/>
          <a:p>
            <a:fld id="{5AE7FD6C-8DB6-B249-B7B2-8E6353B6A872}" type="slidenum">
              <a:rPr lang="en-US" smtClean="0"/>
              <a:t>6</a:t>
            </a:fld>
            <a:endParaRPr lang="en-US"/>
          </a:p>
        </p:txBody>
      </p:sp>
    </p:spTree>
    <p:extLst>
      <p:ext uri="{BB962C8B-B14F-4D97-AF65-F5344CB8AC3E}">
        <p14:creationId xmlns:p14="http://schemas.microsoft.com/office/powerpoint/2010/main" val="2415623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on to the PUT command. In Firebase we can use PUT to both insert new record/update existing record. </a:t>
            </a:r>
            <a:r>
              <a:rPr lang="en-US" dirty="0" err="1"/>
              <a:t>Similarlu</a:t>
            </a:r>
            <a:r>
              <a:rPr lang="en-US" dirty="0"/>
              <a:t> here PUT inserts a new record if it doesn’t exist as well as updates the record if it already exists. The structure of PUT command can have the key either in its path of request or as a part of the data as shown above. </a:t>
            </a:r>
          </a:p>
        </p:txBody>
      </p:sp>
      <p:sp>
        <p:nvSpPr>
          <p:cNvPr id="4" name="Slide Number Placeholder 3"/>
          <p:cNvSpPr>
            <a:spLocks noGrp="1"/>
          </p:cNvSpPr>
          <p:nvPr>
            <p:ph type="sldNum" sz="quarter" idx="5"/>
          </p:nvPr>
        </p:nvSpPr>
        <p:spPr/>
        <p:txBody>
          <a:bodyPr/>
          <a:lstStyle/>
          <a:p>
            <a:fld id="{5AE7FD6C-8DB6-B249-B7B2-8E6353B6A872}" type="slidenum">
              <a:rPr lang="en-US" smtClean="0"/>
              <a:t>7</a:t>
            </a:fld>
            <a:endParaRPr lang="en-US"/>
          </a:p>
        </p:txBody>
      </p:sp>
    </p:spTree>
    <p:extLst>
      <p:ext uri="{BB962C8B-B14F-4D97-AF65-F5344CB8AC3E}">
        <p14:creationId xmlns:p14="http://schemas.microsoft.com/office/powerpoint/2010/main" val="6871469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more demonstrations about POST,PATCH and DELETE. I Firebase, a POST command inserts a new record by auto-generating a key for the </a:t>
            </a:r>
            <a:r>
              <a:rPr lang="en-US" dirty="0" err="1"/>
              <a:t>recod</a:t>
            </a:r>
            <a:r>
              <a:rPr lang="en-US" dirty="0"/>
              <a:t>. This key is printed on the terminal as result similarly as above. A PATCH command updates an existing record. Here it retrieves the key from the request path and updates the record with new values for Location and Victim Age. A DELTE command deletes an existing record. The key of the record has been provided in the path like Firebase. Successful deletion prints the status 200 message on terminal.</a:t>
            </a:r>
          </a:p>
        </p:txBody>
      </p:sp>
      <p:sp>
        <p:nvSpPr>
          <p:cNvPr id="4" name="Slide Number Placeholder 3"/>
          <p:cNvSpPr>
            <a:spLocks noGrp="1"/>
          </p:cNvSpPr>
          <p:nvPr>
            <p:ph type="sldNum" sz="quarter" idx="5"/>
          </p:nvPr>
        </p:nvSpPr>
        <p:spPr/>
        <p:txBody>
          <a:bodyPr/>
          <a:lstStyle/>
          <a:p>
            <a:fld id="{5AE7FD6C-8DB6-B249-B7B2-8E6353B6A872}" type="slidenum">
              <a:rPr lang="en-US" smtClean="0"/>
              <a:t>8</a:t>
            </a:fld>
            <a:endParaRPr lang="en-US"/>
          </a:p>
        </p:txBody>
      </p:sp>
    </p:spTree>
    <p:extLst>
      <p:ext uri="{BB962C8B-B14F-4D97-AF65-F5344CB8AC3E}">
        <p14:creationId xmlns:p14="http://schemas.microsoft.com/office/powerpoint/2010/main" val="28562450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I got was 2 GB size, too huge, couldn’t load all the columns to MySQL. So I took. </a:t>
            </a:r>
            <a:r>
              <a:rPr lang="en-US" dirty="0" err="1"/>
              <a:t>Asubset</a:t>
            </a:r>
            <a:r>
              <a:rPr lang="en-US" dirty="0"/>
              <a:t> of the data and focused on specific columns to work with for tis project. I noticed that repeated data retrievals/manipulation commands from MySQL sometimes gets the server stuck. To ensure smooth operation, I restart the server when it gets stuck. While working with </a:t>
            </a:r>
            <a:r>
              <a:rPr lang="en-US" dirty="0" err="1"/>
              <a:t>mukltiple</a:t>
            </a:r>
            <a:r>
              <a:rPr lang="en-US" dirty="0"/>
              <a:t> queries, the server might take too long to respond. As a temporary workaround, I shutdown the server and </a:t>
            </a:r>
            <a:r>
              <a:rPr lang="en-US" dirty="0" err="1"/>
              <a:t>strat</a:t>
            </a:r>
            <a:r>
              <a:rPr lang="en-US" dirty="0"/>
              <a:t> it after 5 seconds to see results faster. </a:t>
            </a:r>
          </a:p>
        </p:txBody>
      </p:sp>
      <p:sp>
        <p:nvSpPr>
          <p:cNvPr id="4" name="Slide Number Placeholder 3"/>
          <p:cNvSpPr>
            <a:spLocks noGrp="1"/>
          </p:cNvSpPr>
          <p:nvPr>
            <p:ph type="sldNum" sz="quarter" idx="5"/>
          </p:nvPr>
        </p:nvSpPr>
        <p:spPr/>
        <p:txBody>
          <a:bodyPr/>
          <a:lstStyle/>
          <a:p>
            <a:fld id="{5AE7FD6C-8DB6-B249-B7B2-8E6353B6A872}" type="slidenum">
              <a:rPr lang="en-US" smtClean="0"/>
              <a:t>9</a:t>
            </a:fld>
            <a:endParaRPr lang="en-US"/>
          </a:p>
        </p:txBody>
      </p:sp>
    </p:spTree>
    <p:extLst>
      <p:ext uri="{BB962C8B-B14F-4D97-AF65-F5344CB8AC3E}">
        <p14:creationId xmlns:p14="http://schemas.microsoft.com/office/powerpoint/2010/main" val="2958478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D7368D-31D9-8101-473D-CD39E706FD22}"/>
              </a:ext>
              <a:ext uri="{C183D7F6-B498-43B3-948B-1728B52AA6E4}">
                <adec:decorative xmlns:adec="http://schemas.microsoft.com/office/drawing/2017/decorative" val="1"/>
              </a:ext>
            </a:extLst>
          </p:cNvPr>
          <p:cNvSpPr/>
          <p:nvPr/>
        </p:nvSpPr>
        <p:spPr>
          <a:xfrm>
            <a:off x="5796401" y="3378954"/>
            <a:ext cx="6394567" cy="3479046"/>
          </a:xfrm>
          <a:custGeom>
            <a:avLst/>
            <a:gdLst>
              <a:gd name="connsiteX0" fmla="*/ 5171297 w 6394567"/>
              <a:gd name="connsiteY0" fmla="*/ 284 h 3479046"/>
              <a:gd name="connsiteX1" fmla="*/ 6394290 w 6394567"/>
              <a:gd name="connsiteY1" fmla="*/ 430072 h 3479046"/>
              <a:gd name="connsiteX2" fmla="*/ 6394567 w 6394567"/>
              <a:gd name="connsiteY2" fmla="*/ 430316 h 3479046"/>
              <a:gd name="connsiteX3" fmla="*/ 6394567 w 6394567"/>
              <a:gd name="connsiteY3" fmla="*/ 3479046 h 3479046"/>
              <a:gd name="connsiteX4" fmla="*/ 0 w 6394567"/>
              <a:gd name="connsiteY4" fmla="*/ 3479046 h 3479046"/>
              <a:gd name="connsiteX5" fmla="*/ 3916974 w 6394567"/>
              <a:gd name="connsiteY5" fmla="*/ 405504 h 3479046"/>
              <a:gd name="connsiteX6" fmla="*/ 3959456 w 6394567"/>
              <a:gd name="connsiteY6" fmla="*/ 373857 h 3479046"/>
              <a:gd name="connsiteX7" fmla="*/ 5052215 w 6394567"/>
              <a:gd name="connsiteY7" fmla="*/ 1756 h 3479046"/>
              <a:gd name="connsiteX8" fmla="*/ 5171297 w 6394567"/>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4567" h="3479046">
                <a:moveTo>
                  <a:pt x="5171297" y="284"/>
                </a:moveTo>
                <a:cubicBezTo>
                  <a:pt x="5607674" y="7531"/>
                  <a:pt x="6039042" y="153650"/>
                  <a:pt x="6394290" y="430072"/>
                </a:cubicBezTo>
                <a:lnTo>
                  <a:pt x="6394567" y="430316"/>
                </a:lnTo>
                <a:lnTo>
                  <a:pt x="6394567"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9000">
                <a:schemeClr val="bg2"/>
              </a:gs>
              <a:gs pos="100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FF32C74-82F4-2A29-889B-EF23CEE6AA4F}"/>
              </a:ext>
            </a:extLst>
          </p:cNvPr>
          <p:cNvSpPr>
            <a:spLocks noGrp="1"/>
          </p:cNvSpPr>
          <p:nvPr>
            <p:ph type="ctrTitle"/>
          </p:nvPr>
        </p:nvSpPr>
        <p:spPr>
          <a:xfrm>
            <a:off x="1066801" y="1122363"/>
            <a:ext cx="6211185" cy="2305246"/>
          </a:xfrm>
        </p:spPr>
        <p:txBody>
          <a:bodyPr anchor="b">
            <a:normAutofit/>
          </a:bodyPr>
          <a:lstStyle>
            <a:lvl1pPr algn="l">
              <a:lnSpc>
                <a:spcPct val="100000"/>
              </a:lnSpc>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4ACADD6-278F-604C-8A38-BBBAFC6754E8}"/>
              </a:ext>
            </a:extLst>
          </p:cNvPr>
          <p:cNvSpPr>
            <a:spLocks noGrp="1"/>
          </p:cNvSpPr>
          <p:nvPr>
            <p:ph type="subTitle" idx="1"/>
          </p:nvPr>
        </p:nvSpPr>
        <p:spPr>
          <a:xfrm>
            <a:off x="1066802" y="3549048"/>
            <a:ext cx="5029198" cy="195627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C43946B-3F5A-C916-B62B-8D5938EA8285}"/>
              </a:ext>
            </a:extLst>
          </p:cNvPr>
          <p:cNvSpPr>
            <a:spLocks noGrp="1"/>
          </p:cNvSpPr>
          <p:nvPr>
            <p:ph type="dt" sz="half" idx="10"/>
          </p:nvPr>
        </p:nvSpPr>
        <p:spPr/>
        <p:txBody>
          <a:bodyPr/>
          <a:lstStyle/>
          <a:p>
            <a:fld id="{1E351CED-465B-40B5-ADCE-957C918F227B}" type="datetimeFigureOut">
              <a:rPr lang="en-US" smtClean="0"/>
              <a:t>4/24/23</a:t>
            </a:fld>
            <a:endParaRPr lang="en-US"/>
          </a:p>
        </p:txBody>
      </p:sp>
      <p:sp>
        <p:nvSpPr>
          <p:cNvPr id="5" name="Footer Placeholder 4">
            <a:extLst>
              <a:ext uri="{FF2B5EF4-FFF2-40B4-BE49-F238E27FC236}">
                <a16:creationId xmlns:a16="http://schemas.microsoft.com/office/drawing/2014/main" id="{5986539F-2DB8-FCDA-C884-9C3CD29B8C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DAA7B3-5D3B-D493-8F6F-1FEBB8576D62}"/>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507266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50D2E-0561-F284-F89A-AAE3CD09AC24}"/>
              </a:ext>
            </a:extLst>
          </p:cNvPr>
          <p:cNvSpPr>
            <a:spLocks noGrp="1"/>
          </p:cNvSpPr>
          <p:nvPr>
            <p:ph type="title"/>
          </p:nvPr>
        </p:nvSpPr>
        <p:spPr>
          <a:xfrm>
            <a:off x="1066800" y="936841"/>
            <a:ext cx="10239338" cy="95366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657C4C-16EC-2477-6332-830F53011D33}"/>
              </a:ext>
            </a:extLst>
          </p:cNvPr>
          <p:cNvSpPr>
            <a:spLocks noGrp="1"/>
          </p:cNvSpPr>
          <p:nvPr>
            <p:ph type="body" orient="vert" idx="1"/>
          </p:nvPr>
        </p:nvSpPr>
        <p:spPr>
          <a:xfrm>
            <a:off x="1069848" y="2139696"/>
            <a:ext cx="10239338" cy="367768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940D3-6996-1C08-F1AF-87C354657912}"/>
              </a:ext>
            </a:extLst>
          </p:cNvPr>
          <p:cNvSpPr>
            <a:spLocks noGrp="1"/>
          </p:cNvSpPr>
          <p:nvPr>
            <p:ph type="dt" sz="half" idx="10"/>
          </p:nvPr>
        </p:nvSpPr>
        <p:spPr/>
        <p:txBody>
          <a:bodyPr/>
          <a:lstStyle/>
          <a:p>
            <a:fld id="{1E351CED-465B-40B5-ADCE-957C918F227B}" type="datetimeFigureOut">
              <a:rPr lang="en-US" smtClean="0"/>
              <a:t>4/24/23</a:t>
            </a:fld>
            <a:endParaRPr lang="en-US"/>
          </a:p>
        </p:txBody>
      </p:sp>
      <p:sp>
        <p:nvSpPr>
          <p:cNvPr id="5" name="Footer Placeholder 4">
            <a:extLst>
              <a:ext uri="{FF2B5EF4-FFF2-40B4-BE49-F238E27FC236}">
                <a16:creationId xmlns:a16="http://schemas.microsoft.com/office/drawing/2014/main" id="{4C3676C3-588F-B636-8CE0-AA2CBFBCE9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CEF8A9-EB1E-B344-A4B8-B58D0633630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507390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EF3A28-33E4-2796-AE7A-1234569F5CE0}"/>
              </a:ext>
            </a:extLst>
          </p:cNvPr>
          <p:cNvSpPr>
            <a:spLocks noGrp="1"/>
          </p:cNvSpPr>
          <p:nvPr>
            <p:ph type="title" orient="vert"/>
          </p:nvPr>
        </p:nvSpPr>
        <p:spPr>
          <a:xfrm>
            <a:off x="8844950" y="1081177"/>
            <a:ext cx="2508849" cy="463382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D185FC-2BBB-E997-A5CD-F2C6CF6B7C68}"/>
              </a:ext>
            </a:extLst>
          </p:cNvPr>
          <p:cNvSpPr>
            <a:spLocks noGrp="1"/>
          </p:cNvSpPr>
          <p:nvPr>
            <p:ph type="body" orient="vert" idx="1"/>
          </p:nvPr>
        </p:nvSpPr>
        <p:spPr>
          <a:xfrm>
            <a:off x="1066800" y="1081177"/>
            <a:ext cx="7505700" cy="463382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E314B3C-96CD-071C-C2AD-2C7E04F819C0}"/>
              </a:ext>
            </a:extLst>
          </p:cNvPr>
          <p:cNvSpPr>
            <a:spLocks noGrp="1"/>
          </p:cNvSpPr>
          <p:nvPr>
            <p:ph type="dt" sz="half" idx="10"/>
          </p:nvPr>
        </p:nvSpPr>
        <p:spPr/>
        <p:txBody>
          <a:bodyPr/>
          <a:lstStyle/>
          <a:p>
            <a:fld id="{1E351CED-465B-40B5-ADCE-957C918F227B}" type="datetimeFigureOut">
              <a:rPr lang="en-US" smtClean="0"/>
              <a:t>4/24/23</a:t>
            </a:fld>
            <a:endParaRPr lang="en-US"/>
          </a:p>
        </p:txBody>
      </p:sp>
      <p:sp>
        <p:nvSpPr>
          <p:cNvPr id="5" name="Footer Placeholder 4">
            <a:extLst>
              <a:ext uri="{FF2B5EF4-FFF2-40B4-BE49-F238E27FC236}">
                <a16:creationId xmlns:a16="http://schemas.microsoft.com/office/drawing/2014/main" id="{F5AA2B04-F5E0-C5A3-C77D-6AE9A9E91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155BC2-C712-C4A4-50EC-E10D88344310}"/>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7790514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919848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9889036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1594257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7451401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5691621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1114856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6229030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914391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A4769-9A55-AF9B-4CE4-DFA07E711CF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E45D9E-DBB4-B890-88D5-B4C03599EC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AE15260-1C0B-A965-3114-D7C40D18BDF4}"/>
              </a:ext>
            </a:extLst>
          </p:cNvPr>
          <p:cNvSpPr>
            <a:spLocks noGrp="1"/>
          </p:cNvSpPr>
          <p:nvPr>
            <p:ph type="dt" sz="half" idx="10"/>
          </p:nvPr>
        </p:nvSpPr>
        <p:spPr/>
        <p:txBody>
          <a:bodyPr/>
          <a:lstStyle/>
          <a:p>
            <a:fld id="{1E351CED-465B-40B5-ADCE-957C918F227B}" type="datetimeFigureOut">
              <a:rPr lang="en-US" smtClean="0"/>
              <a:t>4/24/23</a:t>
            </a:fld>
            <a:endParaRPr lang="en-US"/>
          </a:p>
        </p:txBody>
      </p:sp>
      <p:sp>
        <p:nvSpPr>
          <p:cNvPr id="5" name="Footer Placeholder 4">
            <a:extLst>
              <a:ext uri="{FF2B5EF4-FFF2-40B4-BE49-F238E27FC236}">
                <a16:creationId xmlns:a16="http://schemas.microsoft.com/office/drawing/2014/main" id="{19AAF4D1-0334-3F24-69B4-06C7BD742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8BA76D-3B8B-429D-9B32-54D6A6297C0A}"/>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42368562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8399021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73306666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4949434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4/24/23</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7739346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D8D9C414-4A2F-78AF-ED60-6130D4C563B3}"/>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13410AE4-7FC7-589E-B6D3-0DA7B5FC5CE3}"/>
              </a:ext>
            </a:extLst>
          </p:cNvPr>
          <p:cNvSpPr/>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B381CBD-08D9-3C9A-7620-24F2D6404893}"/>
              </a:ext>
            </a:extLst>
          </p:cNvPr>
          <p:cNvSpPr>
            <a:spLocks noGrp="1"/>
          </p:cNvSpPr>
          <p:nvPr>
            <p:ph type="title"/>
          </p:nvPr>
        </p:nvSpPr>
        <p:spPr>
          <a:xfrm>
            <a:off x="1066800" y="1709738"/>
            <a:ext cx="6455434" cy="29812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D5AE2B-1716-CEEC-73F8-E81F59192562}"/>
              </a:ext>
            </a:extLst>
          </p:cNvPr>
          <p:cNvSpPr>
            <a:spLocks noGrp="1"/>
          </p:cNvSpPr>
          <p:nvPr>
            <p:ph type="body" idx="1"/>
          </p:nvPr>
        </p:nvSpPr>
        <p:spPr>
          <a:xfrm>
            <a:off x="1066800" y="4759252"/>
            <a:ext cx="5397260" cy="955748"/>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CF3052-6EE8-979F-04FB-1B8DF81F29B9}"/>
              </a:ext>
            </a:extLst>
          </p:cNvPr>
          <p:cNvSpPr>
            <a:spLocks noGrp="1"/>
          </p:cNvSpPr>
          <p:nvPr>
            <p:ph type="dt" sz="half" idx="10"/>
          </p:nvPr>
        </p:nvSpPr>
        <p:spPr/>
        <p:txBody>
          <a:bodyPr/>
          <a:lstStyle/>
          <a:p>
            <a:fld id="{1E351CED-465B-40B5-ADCE-957C918F227B}" type="datetimeFigureOut">
              <a:rPr lang="en-US" smtClean="0"/>
              <a:t>4/24/23</a:t>
            </a:fld>
            <a:endParaRPr lang="en-US"/>
          </a:p>
        </p:txBody>
      </p:sp>
      <p:sp>
        <p:nvSpPr>
          <p:cNvPr id="5" name="Footer Placeholder 4">
            <a:extLst>
              <a:ext uri="{FF2B5EF4-FFF2-40B4-BE49-F238E27FC236}">
                <a16:creationId xmlns:a16="http://schemas.microsoft.com/office/drawing/2014/main" id="{7D986285-161A-6869-27C2-0A159C234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ED64F-5DAB-238D-C34A-1DCCB12221D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47012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484D0-7460-7B08-F1EE-96EABE40212A}"/>
              </a:ext>
            </a:extLst>
          </p:cNvPr>
          <p:cNvSpPr>
            <a:spLocks noGrp="1"/>
          </p:cNvSpPr>
          <p:nvPr>
            <p:ph type="title"/>
          </p:nvPr>
        </p:nvSpPr>
        <p:spPr>
          <a:xfrm>
            <a:off x="1066799" y="936841"/>
            <a:ext cx="10092477" cy="95366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80B7F9-8ECB-7079-A11E-51D3903E2B1A}"/>
              </a:ext>
            </a:extLst>
          </p:cNvPr>
          <p:cNvSpPr>
            <a:spLocks noGrp="1"/>
          </p:cNvSpPr>
          <p:nvPr>
            <p:ph sz="half" idx="1"/>
          </p:nvPr>
        </p:nvSpPr>
        <p:spPr>
          <a:xfrm>
            <a:off x="1066800"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4E97161-CAF5-CA48-D814-7ACD43AB99E1}"/>
              </a:ext>
            </a:extLst>
          </p:cNvPr>
          <p:cNvSpPr>
            <a:spLocks noGrp="1"/>
          </p:cNvSpPr>
          <p:nvPr>
            <p:ph sz="half" idx="2"/>
          </p:nvPr>
        </p:nvSpPr>
        <p:spPr>
          <a:xfrm>
            <a:off x="6349795"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23BD680-4E7A-5155-3CAE-6BD44EE8BA83}"/>
              </a:ext>
            </a:extLst>
          </p:cNvPr>
          <p:cNvSpPr>
            <a:spLocks noGrp="1"/>
          </p:cNvSpPr>
          <p:nvPr>
            <p:ph type="dt" sz="half" idx="10"/>
          </p:nvPr>
        </p:nvSpPr>
        <p:spPr/>
        <p:txBody>
          <a:bodyPr/>
          <a:lstStyle/>
          <a:p>
            <a:fld id="{1E351CED-465B-40B5-ADCE-957C918F227B}" type="datetimeFigureOut">
              <a:rPr lang="en-US" smtClean="0"/>
              <a:t>4/24/23</a:t>
            </a:fld>
            <a:endParaRPr lang="en-US"/>
          </a:p>
        </p:txBody>
      </p:sp>
      <p:sp>
        <p:nvSpPr>
          <p:cNvPr id="6" name="Footer Placeholder 5">
            <a:extLst>
              <a:ext uri="{FF2B5EF4-FFF2-40B4-BE49-F238E27FC236}">
                <a16:creationId xmlns:a16="http://schemas.microsoft.com/office/drawing/2014/main" id="{4F6A152D-EFF2-B3AA-3F25-14E1136734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BD6032-FD7A-BFFD-9BE5-48EDBEFBD147}"/>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0664830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47F4D-4855-340E-03F3-4860885EC671}"/>
              </a:ext>
            </a:extLst>
          </p:cNvPr>
          <p:cNvSpPr>
            <a:spLocks noGrp="1"/>
          </p:cNvSpPr>
          <p:nvPr>
            <p:ph type="title"/>
          </p:nvPr>
        </p:nvSpPr>
        <p:spPr>
          <a:xfrm>
            <a:off x="1066800" y="963283"/>
            <a:ext cx="10096500" cy="916004"/>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3CEB472-7426-C288-B5F6-0A1232DCED65}"/>
              </a:ext>
            </a:extLst>
          </p:cNvPr>
          <p:cNvSpPr>
            <a:spLocks noGrp="1"/>
          </p:cNvSpPr>
          <p:nvPr>
            <p:ph type="body" idx="1"/>
          </p:nvPr>
        </p:nvSpPr>
        <p:spPr>
          <a:xfrm>
            <a:off x="1066801" y="1879287"/>
            <a:ext cx="4739628"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194F9C-B6FA-97C3-F618-0CF956CB53B2}"/>
              </a:ext>
            </a:extLst>
          </p:cNvPr>
          <p:cNvSpPr>
            <a:spLocks noGrp="1"/>
          </p:cNvSpPr>
          <p:nvPr>
            <p:ph sz="half" idx="2"/>
          </p:nvPr>
        </p:nvSpPr>
        <p:spPr>
          <a:xfrm>
            <a:off x="1066801" y="2505075"/>
            <a:ext cx="4739628"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F5665C-7910-AFA2-350F-42C06ED5AF47}"/>
              </a:ext>
            </a:extLst>
          </p:cNvPr>
          <p:cNvSpPr>
            <a:spLocks noGrp="1"/>
          </p:cNvSpPr>
          <p:nvPr>
            <p:ph type="body" sz="quarter" idx="3"/>
          </p:nvPr>
        </p:nvSpPr>
        <p:spPr>
          <a:xfrm>
            <a:off x="6400330" y="1879287"/>
            <a:ext cx="4762970"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71352E-1DE0-F0CD-6F81-1D8FF59C2B0D}"/>
              </a:ext>
            </a:extLst>
          </p:cNvPr>
          <p:cNvSpPr>
            <a:spLocks noGrp="1"/>
          </p:cNvSpPr>
          <p:nvPr>
            <p:ph sz="quarter" idx="4"/>
          </p:nvPr>
        </p:nvSpPr>
        <p:spPr>
          <a:xfrm>
            <a:off x="6400330" y="2505075"/>
            <a:ext cx="4762970"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38F7E4-7D9E-4736-3269-4F0C46996125}"/>
              </a:ext>
            </a:extLst>
          </p:cNvPr>
          <p:cNvSpPr>
            <a:spLocks noGrp="1"/>
          </p:cNvSpPr>
          <p:nvPr>
            <p:ph type="dt" sz="half" idx="10"/>
          </p:nvPr>
        </p:nvSpPr>
        <p:spPr/>
        <p:txBody>
          <a:bodyPr/>
          <a:lstStyle/>
          <a:p>
            <a:fld id="{1E351CED-465B-40B5-ADCE-957C918F227B}" type="datetimeFigureOut">
              <a:rPr lang="en-US" smtClean="0"/>
              <a:t>4/24/23</a:t>
            </a:fld>
            <a:endParaRPr lang="en-US"/>
          </a:p>
        </p:txBody>
      </p:sp>
      <p:sp>
        <p:nvSpPr>
          <p:cNvPr id="8" name="Footer Placeholder 7">
            <a:extLst>
              <a:ext uri="{FF2B5EF4-FFF2-40B4-BE49-F238E27FC236}">
                <a16:creationId xmlns:a16="http://schemas.microsoft.com/office/drawing/2014/main" id="{218386CF-9A84-8D2A-BC47-C951DD99492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980844D-FE1F-49E7-3BBD-527FB72ECD1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694646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691C-93A5-1364-00A9-A470C289F365}"/>
              </a:ext>
            </a:extLst>
          </p:cNvPr>
          <p:cNvSpPr>
            <a:spLocks noGrp="1"/>
          </p:cNvSpPr>
          <p:nvPr>
            <p:ph type="title"/>
          </p:nvPr>
        </p:nvSpPr>
        <p:spPr>
          <a:xfrm>
            <a:off x="1066800" y="1357223"/>
            <a:ext cx="8886884" cy="1043078"/>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76E055BD-4154-B9D1-0B5B-B1E3A06B6B31}"/>
              </a:ext>
            </a:extLst>
          </p:cNvPr>
          <p:cNvSpPr>
            <a:spLocks noGrp="1"/>
          </p:cNvSpPr>
          <p:nvPr>
            <p:ph type="dt" sz="half" idx="10"/>
          </p:nvPr>
        </p:nvSpPr>
        <p:spPr/>
        <p:txBody>
          <a:bodyPr/>
          <a:lstStyle/>
          <a:p>
            <a:fld id="{1E351CED-465B-40B5-ADCE-957C918F227B}" type="datetimeFigureOut">
              <a:rPr lang="en-US" smtClean="0"/>
              <a:t>4/24/23</a:t>
            </a:fld>
            <a:endParaRPr lang="en-US"/>
          </a:p>
        </p:txBody>
      </p:sp>
      <p:sp>
        <p:nvSpPr>
          <p:cNvPr id="4" name="Footer Placeholder 3">
            <a:extLst>
              <a:ext uri="{FF2B5EF4-FFF2-40B4-BE49-F238E27FC236}">
                <a16:creationId xmlns:a16="http://schemas.microsoft.com/office/drawing/2014/main" id="{0C2A9E4A-03D1-7A8B-233D-014A3248F0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2CEFC4-D276-DF45-F395-F5BD2EA70114}"/>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5624374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12C0AD-76F4-FCE4-2717-0A9AA4351B6D}"/>
              </a:ext>
            </a:extLst>
          </p:cNvPr>
          <p:cNvSpPr>
            <a:spLocks noGrp="1"/>
          </p:cNvSpPr>
          <p:nvPr>
            <p:ph type="dt" sz="half" idx="10"/>
          </p:nvPr>
        </p:nvSpPr>
        <p:spPr/>
        <p:txBody>
          <a:bodyPr/>
          <a:lstStyle/>
          <a:p>
            <a:fld id="{1E351CED-465B-40B5-ADCE-957C918F227B}" type="datetimeFigureOut">
              <a:rPr lang="en-US" smtClean="0"/>
              <a:t>4/24/23</a:t>
            </a:fld>
            <a:endParaRPr lang="en-US"/>
          </a:p>
        </p:txBody>
      </p:sp>
      <p:sp>
        <p:nvSpPr>
          <p:cNvPr id="3" name="Footer Placeholder 2">
            <a:extLst>
              <a:ext uri="{FF2B5EF4-FFF2-40B4-BE49-F238E27FC236}">
                <a16:creationId xmlns:a16="http://schemas.microsoft.com/office/drawing/2014/main" id="{BE83BB66-3F41-7F1D-5108-B3F679A88E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AA6DA0-07AE-4BE4-B82F-7936D0E3E37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2430041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BFB75-C953-0BD0-4E2E-717767426228}"/>
              </a:ext>
            </a:extLst>
          </p:cNvPr>
          <p:cNvSpPr>
            <a:spLocks noGrp="1"/>
          </p:cNvSpPr>
          <p:nvPr>
            <p:ph type="title"/>
          </p:nvPr>
        </p:nvSpPr>
        <p:spPr>
          <a:xfrm>
            <a:off x="1066800" y="770626"/>
            <a:ext cx="3705225" cy="1286774"/>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8E1AA52-60F3-40F2-673B-5848F4253FF0}"/>
              </a:ext>
            </a:extLst>
          </p:cNvPr>
          <p:cNvSpPr>
            <a:spLocks noGrp="1"/>
          </p:cNvSpPr>
          <p:nvPr>
            <p:ph idx="1"/>
          </p:nvPr>
        </p:nvSpPr>
        <p:spPr>
          <a:xfrm>
            <a:off x="5183188" y="1075426"/>
            <a:ext cx="5980112" cy="476837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0167E8-C561-5A72-AED3-442F66DDEE31}"/>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DBFED3-7CB3-1B8B-9504-13A121CAD015}"/>
              </a:ext>
            </a:extLst>
          </p:cNvPr>
          <p:cNvSpPr>
            <a:spLocks noGrp="1"/>
          </p:cNvSpPr>
          <p:nvPr>
            <p:ph type="dt" sz="half" idx="10"/>
          </p:nvPr>
        </p:nvSpPr>
        <p:spPr/>
        <p:txBody>
          <a:bodyPr/>
          <a:lstStyle/>
          <a:p>
            <a:fld id="{1E351CED-465B-40B5-ADCE-957C918F227B}" type="datetimeFigureOut">
              <a:rPr lang="en-US" smtClean="0"/>
              <a:t>4/24/23</a:t>
            </a:fld>
            <a:endParaRPr lang="en-US"/>
          </a:p>
        </p:txBody>
      </p:sp>
      <p:sp>
        <p:nvSpPr>
          <p:cNvPr id="6" name="Footer Placeholder 5">
            <a:extLst>
              <a:ext uri="{FF2B5EF4-FFF2-40B4-BE49-F238E27FC236}">
                <a16:creationId xmlns:a16="http://schemas.microsoft.com/office/drawing/2014/main" id="{152456C9-19A0-4441-B1AF-B7AFBF642F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8898EA-84CC-411C-0012-D314953696B9}"/>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520238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C1E10-1458-2553-05B4-313F7E26D210}"/>
              </a:ext>
            </a:extLst>
          </p:cNvPr>
          <p:cNvSpPr>
            <a:spLocks noGrp="1"/>
          </p:cNvSpPr>
          <p:nvPr>
            <p:ph type="title"/>
          </p:nvPr>
        </p:nvSpPr>
        <p:spPr>
          <a:xfrm>
            <a:off x="1066800" y="782128"/>
            <a:ext cx="3705225" cy="1275272"/>
          </a:xfrm>
        </p:spPr>
        <p:txBody>
          <a:bodyPr anchor="b">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3C0F677-F177-6DED-1920-685B9D9FF254}"/>
              </a:ext>
            </a:extLst>
          </p:cNvPr>
          <p:cNvSpPr>
            <a:spLocks noGrp="1"/>
          </p:cNvSpPr>
          <p:nvPr>
            <p:ph type="pic" idx="1"/>
          </p:nvPr>
        </p:nvSpPr>
        <p:spPr>
          <a:xfrm>
            <a:off x="5183188" y="1143000"/>
            <a:ext cx="5980112"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C4D1CB1-2109-480E-8904-4077C94D6E7D}"/>
              </a:ext>
            </a:extLst>
          </p:cNvPr>
          <p:cNvSpPr>
            <a:spLocks noGrp="1"/>
          </p:cNvSpPr>
          <p:nvPr>
            <p:ph type="body" sz="half" idx="2"/>
          </p:nvPr>
        </p:nvSpPr>
        <p:spPr>
          <a:xfrm>
            <a:off x="1066800" y="2057400"/>
            <a:ext cx="3705225" cy="3657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B0DB38-7CB9-2140-BC21-6D2E7DD0B6B5}"/>
              </a:ext>
            </a:extLst>
          </p:cNvPr>
          <p:cNvSpPr>
            <a:spLocks noGrp="1"/>
          </p:cNvSpPr>
          <p:nvPr>
            <p:ph type="dt" sz="half" idx="10"/>
          </p:nvPr>
        </p:nvSpPr>
        <p:spPr/>
        <p:txBody>
          <a:bodyPr/>
          <a:lstStyle/>
          <a:p>
            <a:fld id="{1E351CED-465B-40B5-ADCE-957C918F227B}" type="datetimeFigureOut">
              <a:rPr lang="en-US" smtClean="0"/>
              <a:t>4/24/23</a:t>
            </a:fld>
            <a:endParaRPr lang="en-US"/>
          </a:p>
        </p:txBody>
      </p:sp>
      <p:sp>
        <p:nvSpPr>
          <p:cNvPr id="6" name="Footer Placeholder 5">
            <a:extLst>
              <a:ext uri="{FF2B5EF4-FFF2-40B4-BE49-F238E27FC236}">
                <a16:creationId xmlns:a16="http://schemas.microsoft.com/office/drawing/2014/main" id="{C7B448AD-3B1D-4B5E-CAB9-BB5FD2CDEB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EEF53D-CF5A-87A2-E973-3B8CCDEBAA2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364698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1F4A25-A386-9574-775C-E5E5F9FC352A}"/>
              </a:ext>
            </a:extLst>
          </p:cNvPr>
          <p:cNvSpPr>
            <a:spLocks noGrp="1"/>
          </p:cNvSpPr>
          <p:nvPr>
            <p:ph type="title"/>
          </p:nvPr>
        </p:nvSpPr>
        <p:spPr>
          <a:xfrm>
            <a:off x="1066800" y="936841"/>
            <a:ext cx="8886884" cy="95366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4F7885F-2B7B-74DB-9996-E0ACEBC9DB25}"/>
              </a:ext>
            </a:extLst>
          </p:cNvPr>
          <p:cNvSpPr>
            <a:spLocks noGrp="1"/>
          </p:cNvSpPr>
          <p:nvPr>
            <p:ph type="body" idx="1"/>
          </p:nvPr>
        </p:nvSpPr>
        <p:spPr>
          <a:xfrm>
            <a:off x="1069848" y="2139696"/>
            <a:ext cx="8883836" cy="36776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04F519-BA47-2B81-CC1C-7E1F119EC69E}"/>
              </a:ext>
            </a:extLst>
          </p:cNvPr>
          <p:cNvSpPr>
            <a:spLocks noGrp="1"/>
          </p:cNvSpPr>
          <p:nvPr>
            <p:ph type="dt" sz="half" idx="2"/>
          </p:nvPr>
        </p:nvSpPr>
        <p:spPr>
          <a:xfrm rot="5400000">
            <a:off x="10477379" y="4629744"/>
            <a:ext cx="2653508" cy="365125"/>
          </a:xfrm>
          <a:prstGeom prst="rect">
            <a:avLst/>
          </a:prstGeom>
        </p:spPr>
        <p:txBody>
          <a:bodyPr vert="horz" lIns="91440" tIns="45720" rIns="91440" bIns="45720" rtlCol="0" anchor="ctr"/>
          <a:lstStyle>
            <a:lvl1pPr algn="r">
              <a:defRPr sz="900">
                <a:solidFill>
                  <a:schemeClr val="tx1"/>
                </a:solidFill>
              </a:defRPr>
            </a:lvl1pPr>
          </a:lstStyle>
          <a:p>
            <a:fld id="{1E351CED-465B-40B5-ADCE-957C918F227B}" type="datetimeFigureOut">
              <a:rPr lang="en-US" smtClean="0"/>
              <a:t>4/24/23</a:t>
            </a:fld>
            <a:endParaRPr lang="en-US"/>
          </a:p>
        </p:txBody>
      </p:sp>
      <p:sp>
        <p:nvSpPr>
          <p:cNvPr id="5" name="Footer Placeholder 4">
            <a:extLst>
              <a:ext uri="{FF2B5EF4-FFF2-40B4-BE49-F238E27FC236}">
                <a16:creationId xmlns:a16="http://schemas.microsoft.com/office/drawing/2014/main" id="{BE952D7B-C352-1630-4C3D-7D5983C04D4A}"/>
              </a:ext>
            </a:extLst>
          </p:cNvPr>
          <p:cNvSpPr>
            <a:spLocks noGrp="1"/>
          </p:cNvSpPr>
          <p:nvPr>
            <p:ph type="ftr" sz="quarter" idx="3"/>
          </p:nvPr>
        </p:nvSpPr>
        <p:spPr>
          <a:xfrm>
            <a:off x="8610602" y="6318446"/>
            <a:ext cx="2743198" cy="365125"/>
          </a:xfrm>
          <a:prstGeom prst="rect">
            <a:avLst/>
          </a:prstGeom>
        </p:spPr>
        <p:txBody>
          <a:bodyPr vert="horz" lIns="91440" tIns="45720" rIns="91440" bIns="45720" rtlCol="0" anchor="ctr"/>
          <a:lstStyle>
            <a:lvl1pPr algn="r">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F96E04F0-DF9B-480B-CC46-BAE7A81FB7E6}"/>
              </a:ext>
            </a:extLst>
          </p:cNvPr>
          <p:cNvSpPr>
            <a:spLocks noGrp="1"/>
          </p:cNvSpPr>
          <p:nvPr>
            <p:ph type="sldNum" sz="quarter" idx="4"/>
          </p:nvPr>
        </p:nvSpPr>
        <p:spPr>
          <a:xfrm>
            <a:off x="11353800" y="6318446"/>
            <a:ext cx="615696" cy="365125"/>
          </a:xfrm>
          <a:prstGeom prst="rect">
            <a:avLst/>
          </a:prstGeom>
        </p:spPr>
        <p:txBody>
          <a:bodyPr vert="horz" lIns="91440" tIns="45720" rIns="91440" bIns="45720" rtlCol="0" anchor="ctr"/>
          <a:lstStyle>
            <a:lvl1pPr algn="r">
              <a:defRPr sz="1600" b="1">
                <a:solidFill>
                  <a:schemeClr val="tx1"/>
                </a:solidFill>
              </a:defRPr>
            </a:lvl1pPr>
          </a:lstStyle>
          <a:p>
            <a:fld id="{5A33CB2A-1702-4C1D-9CC4-8D472D39F19E}" type="slidenum">
              <a:rPr lang="en-US" smtClean="0"/>
              <a:t>‹#›</a:t>
            </a:fld>
            <a:endParaRPr lang="en-US"/>
          </a:p>
        </p:txBody>
      </p:sp>
    </p:spTree>
    <p:extLst>
      <p:ext uri="{BB962C8B-B14F-4D97-AF65-F5344CB8AC3E}">
        <p14:creationId xmlns:p14="http://schemas.microsoft.com/office/powerpoint/2010/main" val="3108211834"/>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548640" indent="-228600" algn="l" defTabSz="914400" rtl="0" eaLnBrk="1" latinLnBrk="0" hangingPunct="1">
        <a:lnSpc>
          <a:spcPct val="120000"/>
        </a:lnSpc>
        <a:spcBef>
          <a:spcPts val="500"/>
        </a:spcBef>
        <a:buFont typeface="Neue Haas Grotesk Text Pro" panose="020B0504020202020204" pitchFamily="34" charset="0"/>
        <a:buChar char="–"/>
        <a:defRPr sz="1600" kern="1200">
          <a:solidFill>
            <a:schemeClr val="tx1"/>
          </a:solidFill>
          <a:latin typeface="+mn-lt"/>
          <a:ea typeface="+mn-ea"/>
          <a:cs typeface="+mn-cs"/>
        </a:defRPr>
      </a:lvl2pPr>
      <a:lvl3pPr marL="7772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Neue Haas Grotesk Text Pro" panose="020B0504020202020204" pitchFamily="34" charset="0"/>
        <a:buChar char="–"/>
        <a:defRPr sz="1200" kern="1200">
          <a:solidFill>
            <a:schemeClr val="tx1"/>
          </a:solidFill>
          <a:latin typeface="+mn-lt"/>
          <a:ea typeface="+mn-ea"/>
          <a:cs typeface="+mn-cs"/>
        </a:defRPr>
      </a:lvl4pPr>
      <a:lvl5pPr marL="109728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4/24/23</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3829659583"/>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62" r:id="rId5"/>
    <p:sldLayoutId id="2147483663" r:id="rId6"/>
    <p:sldLayoutId id="2147483669" r:id="rId7"/>
    <p:sldLayoutId id="2147483664" r:id="rId8"/>
    <p:sldLayoutId id="2147483665" r:id="rId9"/>
    <p:sldLayoutId id="2147483666" r:id="rId10"/>
    <p:sldLayoutId id="2147483667" r:id="rId11"/>
    <p:sldLayoutId id="2147483668" r:id="rId12"/>
  </p:sldLayoutIdLst>
  <p:txStyles>
    <p:titleStyle>
      <a:lvl1pPr algn="l" defTabSz="914400" rtl="0" eaLnBrk="1" latinLnBrk="0" hangingPunct="1">
        <a:lnSpc>
          <a:spcPct val="90000"/>
        </a:lnSpc>
        <a:spcBef>
          <a:spcPct val="0"/>
        </a:spcBef>
        <a:buNone/>
        <a:defRPr sz="4000"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AA37442-EAE9-6CFC-AC74-44222B37F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C06B2754-4C75-5ED4-2CF8-BF3CE5B3A48B}"/>
              </a:ext>
            </a:extLst>
          </p:cNvPr>
          <p:cNvPicPr>
            <a:picLocks noChangeAspect="1"/>
          </p:cNvPicPr>
          <p:nvPr/>
        </p:nvPicPr>
        <p:blipFill rotWithShape="1">
          <a:blip r:embed="rId3"/>
          <a:srcRect t="15730"/>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54117A24-9D5E-A791-A2F4-8C81AC60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60265" y="-960268"/>
            <a:ext cx="6857998" cy="8778533"/>
          </a:xfrm>
          <a:prstGeom prst="rect">
            <a:avLst/>
          </a:prstGeom>
          <a:gradFill>
            <a:gsLst>
              <a:gs pos="0">
                <a:srgbClr val="000000">
                  <a:alpha val="0"/>
                </a:srgbClr>
              </a:gs>
              <a:gs pos="56000">
                <a:srgbClr val="000000">
                  <a:alpha val="58000"/>
                </a:srgbClr>
              </a:gs>
              <a:gs pos="100000">
                <a:srgbClr val="000000">
                  <a:alpha val="5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507EA5-549B-E2AD-837E-4C907AAFEF7C}"/>
              </a:ext>
            </a:extLst>
          </p:cNvPr>
          <p:cNvSpPr>
            <a:spLocks noGrp="1"/>
          </p:cNvSpPr>
          <p:nvPr>
            <p:ph type="ctrTitle"/>
          </p:nvPr>
        </p:nvSpPr>
        <p:spPr>
          <a:xfrm>
            <a:off x="1066801" y="457200"/>
            <a:ext cx="6634161" cy="2970409"/>
          </a:xfrm>
        </p:spPr>
        <p:txBody>
          <a:bodyPr>
            <a:normAutofit/>
          </a:bodyPr>
          <a:lstStyle/>
          <a:p>
            <a:r>
              <a:rPr lang="en-US" dirty="0">
                <a:solidFill>
                  <a:srgbClr val="FFFFFF"/>
                </a:solidFill>
              </a:rPr>
              <a:t>DSCI 551 Project – Emulating Firebase</a:t>
            </a:r>
            <a:br>
              <a:rPr lang="en-US" dirty="0">
                <a:solidFill>
                  <a:srgbClr val="FFFFFF"/>
                </a:solidFill>
              </a:rPr>
            </a:br>
            <a:endParaRPr lang="en-US" dirty="0">
              <a:solidFill>
                <a:srgbClr val="FFFFFF"/>
              </a:solidFill>
            </a:endParaRPr>
          </a:p>
        </p:txBody>
      </p:sp>
      <p:sp>
        <p:nvSpPr>
          <p:cNvPr id="3" name="Subtitle 2">
            <a:extLst>
              <a:ext uri="{FF2B5EF4-FFF2-40B4-BE49-F238E27FC236}">
                <a16:creationId xmlns:a16="http://schemas.microsoft.com/office/drawing/2014/main" id="{CEB6ACFD-47A2-67FD-5896-1D44C9ECE18A}"/>
              </a:ext>
            </a:extLst>
          </p:cNvPr>
          <p:cNvSpPr>
            <a:spLocks noGrp="1"/>
          </p:cNvSpPr>
          <p:nvPr>
            <p:ph type="subTitle" idx="1"/>
          </p:nvPr>
        </p:nvSpPr>
        <p:spPr>
          <a:xfrm>
            <a:off x="1252538" y="3923582"/>
            <a:ext cx="6634161" cy="1956278"/>
          </a:xfrm>
        </p:spPr>
        <p:txBody>
          <a:bodyPr>
            <a:normAutofit/>
          </a:bodyPr>
          <a:lstStyle/>
          <a:p>
            <a:r>
              <a:rPr lang="en-US" sz="2400" dirty="0">
                <a:solidFill>
                  <a:srgbClr val="FFFFFF"/>
                </a:solidFill>
              </a:rPr>
              <a:t>Topic : Los Angeles Traffic Collision data analysis</a:t>
            </a:r>
          </a:p>
          <a:p>
            <a:r>
              <a:rPr lang="en-US" dirty="0">
                <a:solidFill>
                  <a:srgbClr val="FFFFFF"/>
                </a:solidFill>
              </a:rPr>
              <a:t>ANINDITA GHOSH</a:t>
            </a:r>
          </a:p>
          <a:p>
            <a:r>
              <a:rPr lang="en-US" dirty="0">
                <a:solidFill>
                  <a:srgbClr val="FFFFFF"/>
                </a:solidFill>
              </a:rPr>
              <a:t>USC ID : 3898202691</a:t>
            </a:r>
          </a:p>
        </p:txBody>
      </p:sp>
    </p:spTree>
    <p:extLst>
      <p:ext uri="{BB962C8B-B14F-4D97-AF65-F5344CB8AC3E}">
        <p14:creationId xmlns:p14="http://schemas.microsoft.com/office/powerpoint/2010/main" val="38375328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AA37442-EAE9-6CFC-AC74-44222B37F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C06B2754-4C75-5ED4-2CF8-BF3CE5B3A48B}"/>
              </a:ext>
            </a:extLst>
          </p:cNvPr>
          <p:cNvPicPr>
            <a:picLocks noChangeAspect="1"/>
          </p:cNvPicPr>
          <p:nvPr/>
        </p:nvPicPr>
        <p:blipFill rotWithShape="1">
          <a:blip r:embed="rId3"/>
          <a:srcRect t="15730"/>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54117A24-9D5E-A791-A2F4-8C81AC60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60265" y="-960268"/>
            <a:ext cx="6857998" cy="8778533"/>
          </a:xfrm>
          <a:prstGeom prst="rect">
            <a:avLst/>
          </a:prstGeom>
          <a:gradFill>
            <a:gsLst>
              <a:gs pos="0">
                <a:srgbClr val="000000">
                  <a:alpha val="0"/>
                </a:srgbClr>
              </a:gs>
              <a:gs pos="56000">
                <a:srgbClr val="000000">
                  <a:alpha val="58000"/>
                </a:srgbClr>
              </a:gs>
              <a:gs pos="100000">
                <a:srgbClr val="000000">
                  <a:alpha val="5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507EA5-549B-E2AD-837E-4C907AAFEF7C}"/>
              </a:ext>
            </a:extLst>
          </p:cNvPr>
          <p:cNvSpPr>
            <a:spLocks noGrp="1"/>
          </p:cNvSpPr>
          <p:nvPr>
            <p:ph type="ctrTitle"/>
          </p:nvPr>
        </p:nvSpPr>
        <p:spPr>
          <a:xfrm>
            <a:off x="685801" y="242880"/>
            <a:ext cx="8991599" cy="850110"/>
          </a:xfrm>
        </p:spPr>
        <p:txBody>
          <a:bodyPr>
            <a:normAutofit/>
          </a:bodyPr>
          <a:lstStyle/>
          <a:p>
            <a:r>
              <a:rPr lang="en-US" dirty="0">
                <a:solidFill>
                  <a:srgbClr val="FFFFFF"/>
                </a:solidFill>
              </a:rPr>
              <a:t>Learnings and possible extensions : </a:t>
            </a:r>
          </a:p>
        </p:txBody>
      </p:sp>
      <p:sp>
        <p:nvSpPr>
          <p:cNvPr id="3" name="Subtitle 2">
            <a:extLst>
              <a:ext uri="{FF2B5EF4-FFF2-40B4-BE49-F238E27FC236}">
                <a16:creationId xmlns:a16="http://schemas.microsoft.com/office/drawing/2014/main" id="{CEB6ACFD-47A2-67FD-5896-1D44C9ECE18A}"/>
              </a:ext>
            </a:extLst>
          </p:cNvPr>
          <p:cNvSpPr>
            <a:spLocks noGrp="1"/>
          </p:cNvSpPr>
          <p:nvPr>
            <p:ph type="subTitle" idx="1"/>
          </p:nvPr>
        </p:nvSpPr>
        <p:spPr>
          <a:xfrm>
            <a:off x="685801" y="1335877"/>
            <a:ext cx="10915650" cy="5279236"/>
          </a:xfrm>
        </p:spPr>
        <p:txBody>
          <a:bodyPr>
            <a:normAutofit fontScale="85000" lnSpcReduction="20000"/>
          </a:bodyPr>
          <a:lstStyle/>
          <a:p>
            <a:r>
              <a:rPr lang="en-US" i="1" u="sng" dirty="0">
                <a:solidFill>
                  <a:srgbClr val="FFFFFF"/>
                </a:solidFill>
              </a:rPr>
              <a:t>Learnings/Key Features:</a:t>
            </a:r>
            <a:r>
              <a:rPr lang="en-US" i="1" dirty="0">
                <a:solidFill>
                  <a:srgbClr val="FFFFFF"/>
                </a:solidFill>
              </a:rPr>
              <a:t> </a:t>
            </a:r>
          </a:p>
          <a:p>
            <a:endParaRPr lang="en-US" dirty="0">
              <a:solidFill>
                <a:srgbClr val="FFFFFF"/>
              </a:solidFill>
            </a:endParaRPr>
          </a:p>
          <a:p>
            <a:r>
              <a:rPr lang="en-US" dirty="0">
                <a:solidFill>
                  <a:srgbClr val="FFFFFF"/>
                </a:solidFill>
              </a:rPr>
              <a:t>Clear idea of how a Big Data system works.</a:t>
            </a:r>
          </a:p>
          <a:p>
            <a:r>
              <a:rPr lang="en-US" dirty="0">
                <a:solidFill>
                  <a:srgbClr val="FFFFFF"/>
                </a:solidFill>
              </a:rPr>
              <a:t>MySQL better for multi-row transactions(less latency!)</a:t>
            </a:r>
          </a:p>
          <a:p>
            <a:r>
              <a:rPr lang="en-US" dirty="0">
                <a:solidFill>
                  <a:srgbClr val="FFFFFF"/>
                </a:solidFill>
              </a:rPr>
              <a:t>Less complex queries with Firebase.</a:t>
            </a:r>
          </a:p>
          <a:p>
            <a:r>
              <a:rPr lang="en-US" dirty="0">
                <a:solidFill>
                  <a:srgbClr val="FFFFFF"/>
                </a:solidFill>
              </a:rPr>
              <a:t>Better error handling messages with Firebase.</a:t>
            </a:r>
          </a:p>
          <a:p>
            <a:r>
              <a:rPr lang="en-US" dirty="0">
                <a:solidFill>
                  <a:srgbClr val="FFFFFF"/>
                </a:solidFill>
              </a:rPr>
              <a:t>Firebase works only with JSON data.</a:t>
            </a:r>
          </a:p>
          <a:p>
            <a:endParaRPr lang="en-US" dirty="0">
              <a:solidFill>
                <a:srgbClr val="FFFFFF"/>
              </a:solidFill>
            </a:endParaRPr>
          </a:p>
          <a:p>
            <a:r>
              <a:rPr lang="en-US" i="1" u="sng" dirty="0">
                <a:solidFill>
                  <a:srgbClr val="FFFFFF"/>
                </a:solidFill>
              </a:rPr>
              <a:t>Extensions : </a:t>
            </a:r>
          </a:p>
          <a:p>
            <a:endParaRPr lang="en-US" dirty="0">
              <a:solidFill>
                <a:srgbClr val="FFFFFF"/>
              </a:solidFill>
            </a:endParaRPr>
          </a:p>
          <a:p>
            <a:r>
              <a:rPr lang="en-US" dirty="0">
                <a:solidFill>
                  <a:srgbClr val="FFFFFF"/>
                </a:solidFill>
              </a:rPr>
              <a:t>Using LONGBLOB in MySQL to store variable amount of data.</a:t>
            </a:r>
          </a:p>
          <a:p>
            <a:r>
              <a:rPr lang="en-US" dirty="0">
                <a:solidFill>
                  <a:srgbClr val="FFFFFF"/>
                </a:solidFill>
              </a:rPr>
              <a:t>Split counter over rows for volatile data.</a:t>
            </a:r>
          </a:p>
          <a:p>
            <a:r>
              <a:rPr lang="en-US" dirty="0">
                <a:solidFill>
                  <a:srgbClr val="FFFFFF"/>
                </a:solidFill>
              </a:rPr>
              <a:t>Use </a:t>
            </a:r>
            <a:r>
              <a:rPr lang="en-US" dirty="0" err="1">
                <a:solidFill>
                  <a:srgbClr val="FFFFFF"/>
                </a:solidFill>
              </a:rPr>
              <a:t>ProxySQL</a:t>
            </a:r>
            <a:r>
              <a:rPr lang="en-US" dirty="0">
                <a:solidFill>
                  <a:srgbClr val="FFFFFF"/>
                </a:solidFill>
              </a:rPr>
              <a:t>/</a:t>
            </a:r>
            <a:r>
              <a:rPr lang="en-US" dirty="0" err="1">
                <a:solidFill>
                  <a:srgbClr val="FFFFFF"/>
                </a:solidFill>
              </a:rPr>
              <a:t>Vitess</a:t>
            </a:r>
            <a:r>
              <a:rPr lang="en-US" dirty="0">
                <a:solidFill>
                  <a:srgbClr val="FFFFFF"/>
                </a:solidFill>
              </a:rPr>
              <a:t> for MySQL </a:t>
            </a:r>
            <a:r>
              <a:rPr lang="en-US" dirty="0" err="1">
                <a:solidFill>
                  <a:srgbClr val="FFFFFF"/>
                </a:solidFill>
              </a:rPr>
              <a:t>Sharding</a:t>
            </a:r>
            <a:r>
              <a:rPr lang="en-US" dirty="0">
                <a:solidFill>
                  <a:srgbClr val="FFFFFF"/>
                </a:solidFill>
              </a:rPr>
              <a:t>/scalability.</a:t>
            </a:r>
          </a:p>
        </p:txBody>
      </p:sp>
    </p:spTree>
    <p:extLst>
      <p:ext uri="{BB962C8B-B14F-4D97-AF65-F5344CB8AC3E}">
        <p14:creationId xmlns:p14="http://schemas.microsoft.com/office/powerpoint/2010/main" val="41852430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AA37442-EAE9-6CFC-AC74-44222B37F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C06B2754-4C75-5ED4-2CF8-BF3CE5B3A48B}"/>
              </a:ext>
            </a:extLst>
          </p:cNvPr>
          <p:cNvPicPr>
            <a:picLocks noChangeAspect="1"/>
          </p:cNvPicPr>
          <p:nvPr/>
        </p:nvPicPr>
        <p:blipFill rotWithShape="1">
          <a:blip r:embed="rId2"/>
          <a:srcRect t="15730"/>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54117A24-9D5E-A791-A2F4-8C81AC60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60265" y="-960268"/>
            <a:ext cx="6857998" cy="8778533"/>
          </a:xfrm>
          <a:prstGeom prst="rect">
            <a:avLst/>
          </a:prstGeom>
          <a:gradFill>
            <a:gsLst>
              <a:gs pos="0">
                <a:srgbClr val="000000">
                  <a:alpha val="0"/>
                </a:srgbClr>
              </a:gs>
              <a:gs pos="56000">
                <a:srgbClr val="000000">
                  <a:alpha val="58000"/>
                </a:srgbClr>
              </a:gs>
              <a:gs pos="100000">
                <a:srgbClr val="000000">
                  <a:alpha val="5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CEB6ACFD-47A2-67FD-5896-1D44C9ECE18A}"/>
              </a:ext>
            </a:extLst>
          </p:cNvPr>
          <p:cNvSpPr>
            <a:spLocks noGrp="1"/>
          </p:cNvSpPr>
          <p:nvPr>
            <p:ph type="subTitle" idx="1"/>
          </p:nvPr>
        </p:nvSpPr>
        <p:spPr>
          <a:xfrm>
            <a:off x="1933022" y="2041620"/>
            <a:ext cx="9018513" cy="1956278"/>
          </a:xfrm>
        </p:spPr>
        <p:txBody>
          <a:bodyPr>
            <a:normAutofit/>
          </a:bodyPr>
          <a:lstStyle/>
          <a:p>
            <a:r>
              <a:rPr lang="en-US" sz="8800" dirty="0">
                <a:solidFill>
                  <a:srgbClr val="FFFFFF"/>
                </a:solidFill>
              </a:rPr>
              <a:t>THANK YOU</a:t>
            </a:r>
          </a:p>
        </p:txBody>
      </p:sp>
    </p:spTree>
    <p:extLst>
      <p:ext uri="{BB962C8B-B14F-4D97-AF65-F5344CB8AC3E}">
        <p14:creationId xmlns:p14="http://schemas.microsoft.com/office/powerpoint/2010/main" val="2965158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AA37442-EAE9-6CFC-AC74-44222B37F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C06B2754-4C75-5ED4-2CF8-BF3CE5B3A48B}"/>
              </a:ext>
            </a:extLst>
          </p:cNvPr>
          <p:cNvPicPr>
            <a:picLocks noChangeAspect="1"/>
          </p:cNvPicPr>
          <p:nvPr/>
        </p:nvPicPr>
        <p:blipFill rotWithShape="1">
          <a:blip r:embed="rId3"/>
          <a:srcRect t="15730"/>
          <a:stretch/>
        </p:blipFill>
        <p:spPr>
          <a:xfrm>
            <a:off x="20" y="-3"/>
            <a:ext cx="12191980" cy="6857990"/>
          </a:xfrm>
          <a:prstGeom prst="rect">
            <a:avLst/>
          </a:prstGeom>
        </p:spPr>
      </p:pic>
      <p:sp>
        <p:nvSpPr>
          <p:cNvPr id="18" name="Rectangle 17">
            <a:extLst>
              <a:ext uri="{FF2B5EF4-FFF2-40B4-BE49-F238E27FC236}">
                <a16:creationId xmlns:a16="http://schemas.microsoft.com/office/drawing/2014/main" id="{54117A24-9D5E-A791-A2F4-8C81AC60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60265" y="-960268"/>
            <a:ext cx="6857998" cy="8778533"/>
          </a:xfrm>
          <a:prstGeom prst="rect">
            <a:avLst/>
          </a:prstGeom>
          <a:gradFill>
            <a:gsLst>
              <a:gs pos="0">
                <a:srgbClr val="000000">
                  <a:alpha val="0"/>
                </a:srgbClr>
              </a:gs>
              <a:gs pos="56000">
                <a:srgbClr val="000000">
                  <a:alpha val="58000"/>
                </a:srgbClr>
              </a:gs>
              <a:gs pos="100000">
                <a:srgbClr val="000000">
                  <a:alpha val="5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507EA5-549B-E2AD-837E-4C907AAFEF7C}"/>
              </a:ext>
            </a:extLst>
          </p:cNvPr>
          <p:cNvSpPr>
            <a:spLocks noGrp="1"/>
          </p:cNvSpPr>
          <p:nvPr>
            <p:ph type="ctrTitle"/>
          </p:nvPr>
        </p:nvSpPr>
        <p:spPr>
          <a:xfrm>
            <a:off x="641499" y="518977"/>
            <a:ext cx="6634161" cy="918325"/>
          </a:xfrm>
        </p:spPr>
        <p:txBody>
          <a:bodyPr>
            <a:normAutofit/>
          </a:bodyPr>
          <a:lstStyle/>
          <a:p>
            <a:r>
              <a:rPr lang="en-US" dirty="0">
                <a:solidFill>
                  <a:srgbClr val="FFFFFF"/>
                </a:solidFill>
              </a:rPr>
              <a:t>Motivation</a:t>
            </a:r>
          </a:p>
        </p:txBody>
      </p:sp>
      <p:sp>
        <p:nvSpPr>
          <p:cNvPr id="3" name="Subtitle 2">
            <a:extLst>
              <a:ext uri="{FF2B5EF4-FFF2-40B4-BE49-F238E27FC236}">
                <a16:creationId xmlns:a16="http://schemas.microsoft.com/office/drawing/2014/main" id="{CEB6ACFD-47A2-67FD-5896-1D44C9ECE18A}"/>
              </a:ext>
            </a:extLst>
          </p:cNvPr>
          <p:cNvSpPr>
            <a:spLocks noGrp="1"/>
          </p:cNvSpPr>
          <p:nvPr>
            <p:ph type="subTitle" idx="1"/>
          </p:nvPr>
        </p:nvSpPr>
        <p:spPr>
          <a:xfrm>
            <a:off x="534024" y="1690577"/>
            <a:ext cx="6634161" cy="4648446"/>
          </a:xfrm>
        </p:spPr>
        <p:txBody>
          <a:bodyPr>
            <a:normAutofit/>
          </a:bodyPr>
          <a:lstStyle/>
          <a:p>
            <a:endParaRPr lang="en-US" dirty="0">
              <a:solidFill>
                <a:srgbClr val="FFFFFF"/>
              </a:solidFill>
            </a:endParaRPr>
          </a:p>
          <a:p>
            <a:r>
              <a:rPr lang="en-US" dirty="0">
                <a:solidFill>
                  <a:srgbClr val="FFFFFF"/>
                </a:solidFill>
              </a:rPr>
              <a:t>Helpful for new people/international students to learn about traffic safety.</a:t>
            </a:r>
          </a:p>
          <a:p>
            <a:endParaRPr lang="en-US" dirty="0">
              <a:solidFill>
                <a:srgbClr val="FFFFFF"/>
              </a:solidFill>
            </a:endParaRPr>
          </a:p>
          <a:p>
            <a:r>
              <a:rPr lang="en-US" dirty="0">
                <a:solidFill>
                  <a:srgbClr val="FFFFFF"/>
                </a:solidFill>
              </a:rPr>
              <a:t>Good for beginners. </a:t>
            </a:r>
          </a:p>
          <a:p>
            <a:endParaRPr lang="en-US" dirty="0">
              <a:solidFill>
                <a:srgbClr val="FFFFFF"/>
              </a:solidFill>
            </a:endParaRPr>
          </a:p>
          <a:p>
            <a:r>
              <a:rPr lang="en-US" dirty="0">
                <a:solidFill>
                  <a:srgbClr val="FFFFFF"/>
                </a:solidFill>
              </a:rPr>
              <a:t>Helps map CURL operations with SQL queries.</a:t>
            </a:r>
          </a:p>
        </p:txBody>
      </p:sp>
    </p:spTree>
    <p:extLst>
      <p:ext uri="{BB962C8B-B14F-4D97-AF65-F5344CB8AC3E}">
        <p14:creationId xmlns:p14="http://schemas.microsoft.com/office/powerpoint/2010/main" val="2562681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AA37442-EAE9-6CFC-AC74-44222B37F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C06B2754-4C75-5ED4-2CF8-BF3CE5B3A48B}"/>
              </a:ext>
            </a:extLst>
          </p:cNvPr>
          <p:cNvPicPr>
            <a:picLocks noChangeAspect="1"/>
          </p:cNvPicPr>
          <p:nvPr/>
        </p:nvPicPr>
        <p:blipFill rotWithShape="1">
          <a:blip r:embed="rId3"/>
          <a:srcRect t="15730"/>
          <a:stretch/>
        </p:blipFill>
        <p:spPr>
          <a:xfrm>
            <a:off x="-3" y="19880"/>
            <a:ext cx="12191980" cy="6857990"/>
          </a:xfrm>
          <a:prstGeom prst="rect">
            <a:avLst/>
          </a:prstGeom>
        </p:spPr>
      </p:pic>
      <p:sp>
        <p:nvSpPr>
          <p:cNvPr id="18" name="Rectangle 17">
            <a:extLst>
              <a:ext uri="{FF2B5EF4-FFF2-40B4-BE49-F238E27FC236}">
                <a16:creationId xmlns:a16="http://schemas.microsoft.com/office/drawing/2014/main" id="{54117A24-9D5E-A791-A2F4-8C81AC60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60265" y="-960268"/>
            <a:ext cx="6857998" cy="8778533"/>
          </a:xfrm>
          <a:prstGeom prst="rect">
            <a:avLst/>
          </a:prstGeom>
          <a:gradFill>
            <a:gsLst>
              <a:gs pos="0">
                <a:srgbClr val="000000">
                  <a:alpha val="0"/>
                </a:srgbClr>
              </a:gs>
              <a:gs pos="56000">
                <a:srgbClr val="000000">
                  <a:alpha val="58000"/>
                </a:srgbClr>
              </a:gs>
              <a:gs pos="100000">
                <a:srgbClr val="000000">
                  <a:alpha val="5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507EA5-549B-E2AD-837E-4C907AAFEF7C}"/>
              </a:ext>
            </a:extLst>
          </p:cNvPr>
          <p:cNvSpPr>
            <a:spLocks noGrp="1"/>
          </p:cNvSpPr>
          <p:nvPr>
            <p:ph type="ctrTitle"/>
          </p:nvPr>
        </p:nvSpPr>
        <p:spPr>
          <a:xfrm>
            <a:off x="811620" y="518977"/>
            <a:ext cx="6634161" cy="918325"/>
          </a:xfrm>
        </p:spPr>
        <p:txBody>
          <a:bodyPr>
            <a:normAutofit/>
          </a:bodyPr>
          <a:lstStyle/>
          <a:p>
            <a:r>
              <a:rPr lang="en-US" dirty="0">
                <a:solidFill>
                  <a:srgbClr val="FFFFFF"/>
                </a:solidFill>
              </a:rPr>
              <a:t>Project Overview</a:t>
            </a:r>
          </a:p>
        </p:txBody>
      </p:sp>
      <p:sp>
        <p:nvSpPr>
          <p:cNvPr id="3" name="Subtitle 2">
            <a:extLst>
              <a:ext uri="{FF2B5EF4-FFF2-40B4-BE49-F238E27FC236}">
                <a16:creationId xmlns:a16="http://schemas.microsoft.com/office/drawing/2014/main" id="{CEB6ACFD-47A2-67FD-5896-1D44C9ECE18A}"/>
              </a:ext>
            </a:extLst>
          </p:cNvPr>
          <p:cNvSpPr>
            <a:spLocks noGrp="1"/>
          </p:cNvSpPr>
          <p:nvPr>
            <p:ph type="subTitle" idx="1"/>
          </p:nvPr>
        </p:nvSpPr>
        <p:spPr>
          <a:xfrm>
            <a:off x="553174" y="1669311"/>
            <a:ext cx="6634161" cy="4157386"/>
          </a:xfrm>
        </p:spPr>
        <p:txBody>
          <a:bodyPr>
            <a:normAutofit/>
          </a:bodyPr>
          <a:lstStyle/>
          <a:p>
            <a:pPr marL="342900" indent="-342900">
              <a:buFont typeface="Arial" panose="020B0604020202020204" pitchFamily="34" charset="0"/>
              <a:buChar char="•"/>
            </a:pPr>
            <a:r>
              <a:rPr lang="en-US" dirty="0">
                <a:solidFill>
                  <a:srgbClr val="FFFFFF"/>
                </a:solidFill>
              </a:rPr>
              <a:t>An application that emulates Firebase Database using MySQL as the backend database server.</a:t>
            </a:r>
          </a:p>
          <a:p>
            <a:pPr marL="342900" indent="-342900">
              <a:buFont typeface="Arial" panose="020B0604020202020204" pitchFamily="34" charset="0"/>
              <a:buChar char="•"/>
            </a:pPr>
            <a:endParaRPr lang="en-US" dirty="0">
              <a:solidFill>
                <a:srgbClr val="FFFFFF"/>
              </a:solidFill>
            </a:endParaRPr>
          </a:p>
          <a:p>
            <a:pPr marL="342900" indent="-342900">
              <a:buFont typeface="Arial" panose="020B0604020202020204" pitchFamily="34" charset="0"/>
              <a:buChar char="•"/>
            </a:pPr>
            <a:r>
              <a:rPr lang="en-US" dirty="0">
                <a:solidFill>
                  <a:srgbClr val="FFFFFF"/>
                </a:solidFill>
              </a:rPr>
              <a:t>Provides support for Firebase CURL commands GET, POST, PUT, PATCH and DELETE.</a:t>
            </a:r>
          </a:p>
          <a:p>
            <a:endParaRPr lang="en-US" dirty="0">
              <a:solidFill>
                <a:srgbClr val="FFFFFF"/>
              </a:solidFill>
            </a:endParaRPr>
          </a:p>
          <a:p>
            <a:pPr marL="342900" indent="-342900">
              <a:buFont typeface="Arial" panose="020B0604020202020204" pitchFamily="34" charset="0"/>
              <a:buChar char="•"/>
            </a:pPr>
            <a:r>
              <a:rPr lang="en-US" dirty="0">
                <a:solidFill>
                  <a:srgbClr val="FFFFFF"/>
                </a:solidFill>
              </a:rPr>
              <a:t>Shows all details(Age, Descent, Address) of victims.</a:t>
            </a:r>
          </a:p>
          <a:p>
            <a:endParaRPr lang="en-US" dirty="0">
              <a:solidFill>
                <a:srgbClr val="FFFFFF"/>
              </a:solidFill>
            </a:endParaRPr>
          </a:p>
        </p:txBody>
      </p:sp>
    </p:spTree>
    <p:extLst>
      <p:ext uri="{BB962C8B-B14F-4D97-AF65-F5344CB8AC3E}">
        <p14:creationId xmlns:p14="http://schemas.microsoft.com/office/powerpoint/2010/main" val="3975567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AA37442-EAE9-6CFC-AC74-44222B37F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C06B2754-4C75-5ED4-2CF8-BF3CE5B3A48B}"/>
              </a:ext>
            </a:extLst>
          </p:cNvPr>
          <p:cNvPicPr>
            <a:picLocks noChangeAspect="1"/>
          </p:cNvPicPr>
          <p:nvPr/>
        </p:nvPicPr>
        <p:blipFill rotWithShape="1">
          <a:blip r:embed="rId3"/>
          <a:srcRect t="15730"/>
          <a:stretch/>
        </p:blipFill>
        <p:spPr>
          <a:xfrm>
            <a:off x="-3" y="-1386"/>
            <a:ext cx="12191980" cy="6857990"/>
          </a:xfrm>
          <a:prstGeom prst="rect">
            <a:avLst/>
          </a:prstGeom>
        </p:spPr>
      </p:pic>
      <p:sp>
        <p:nvSpPr>
          <p:cNvPr id="18" name="Rectangle 17">
            <a:extLst>
              <a:ext uri="{FF2B5EF4-FFF2-40B4-BE49-F238E27FC236}">
                <a16:creationId xmlns:a16="http://schemas.microsoft.com/office/drawing/2014/main" id="{54117A24-9D5E-A791-A2F4-8C81AC60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60265" y="-960268"/>
            <a:ext cx="6857998" cy="8778533"/>
          </a:xfrm>
          <a:prstGeom prst="rect">
            <a:avLst/>
          </a:prstGeom>
          <a:gradFill>
            <a:gsLst>
              <a:gs pos="0">
                <a:srgbClr val="000000">
                  <a:alpha val="0"/>
                </a:srgbClr>
              </a:gs>
              <a:gs pos="56000">
                <a:srgbClr val="000000">
                  <a:alpha val="58000"/>
                </a:srgbClr>
              </a:gs>
              <a:gs pos="100000">
                <a:srgbClr val="000000">
                  <a:alpha val="5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507EA5-549B-E2AD-837E-4C907AAFEF7C}"/>
              </a:ext>
            </a:extLst>
          </p:cNvPr>
          <p:cNvSpPr>
            <a:spLocks noGrp="1"/>
          </p:cNvSpPr>
          <p:nvPr>
            <p:ph type="ctrTitle"/>
          </p:nvPr>
        </p:nvSpPr>
        <p:spPr>
          <a:xfrm>
            <a:off x="577704" y="285869"/>
            <a:ext cx="11362659" cy="854530"/>
          </a:xfrm>
        </p:spPr>
        <p:txBody>
          <a:bodyPr>
            <a:normAutofit/>
          </a:bodyPr>
          <a:lstStyle/>
          <a:p>
            <a:pPr algn="r"/>
            <a:r>
              <a:rPr lang="en-US" dirty="0">
                <a:solidFill>
                  <a:srgbClr val="FFFFFF"/>
                </a:solidFill>
              </a:rPr>
              <a:t>Implementation:</a:t>
            </a:r>
          </a:p>
        </p:txBody>
      </p:sp>
      <p:sp>
        <p:nvSpPr>
          <p:cNvPr id="5" name="Rectangle 4">
            <a:extLst>
              <a:ext uri="{FF2B5EF4-FFF2-40B4-BE49-F238E27FC236}">
                <a16:creationId xmlns:a16="http://schemas.microsoft.com/office/drawing/2014/main" id="{32A791D6-3E79-F839-DBB9-B83CF6EC037E}"/>
              </a:ext>
            </a:extLst>
          </p:cNvPr>
          <p:cNvSpPr/>
          <p:nvPr/>
        </p:nvSpPr>
        <p:spPr>
          <a:xfrm>
            <a:off x="421735" y="1568357"/>
            <a:ext cx="2622279" cy="10184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inserted to database using .</a:t>
            </a:r>
            <a:r>
              <a:rPr lang="en-US" dirty="0" err="1"/>
              <a:t>py</a:t>
            </a:r>
            <a:r>
              <a:rPr lang="en-US" dirty="0"/>
              <a:t> file</a:t>
            </a:r>
          </a:p>
        </p:txBody>
      </p:sp>
      <p:cxnSp>
        <p:nvCxnSpPr>
          <p:cNvPr id="7" name="Straight Arrow Connector 6">
            <a:extLst>
              <a:ext uri="{FF2B5EF4-FFF2-40B4-BE49-F238E27FC236}">
                <a16:creationId xmlns:a16="http://schemas.microsoft.com/office/drawing/2014/main" id="{A992FD13-CC50-D427-F347-D596A154004F}"/>
              </a:ext>
            </a:extLst>
          </p:cNvPr>
          <p:cNvCxnSpPr>
            <a:cxnSpLocks/>
          </p:cNvCxnSpPr>
          <p:nvPr/>
        </p:nvCxnSpPr>
        <p:spPr>
          <a:xfrm>
            <a:off x="3044014" y="2128627"/>
            <a:ext cx="2059614" cy="0"/>
          </a:xfrm>
          <a:prstGeom prst="straightConnector1">
            <a:avLst/>
          </a:prstGeom>
          <a:ln w="63500">
            <a:solidFill>
              <a:schemeClr val="bg1"/>
            </a:solidFill>
            <a:tailEnd type="triangle"/>
          </a:ln>
        </p:spPr>
        <p:style>
          <a:lnRef idx="3">
            <a:schemeClr val="accent6"/>
          </a:lnRef>
          <a:fillRef idx="0">
            <a:schemeClr val="accent6"/>
          </a:fillRef>
          <a:effectRef idx="2">
            <a:schemeClr val="accent6"/>
          </a:effectRef>
          <a:fontRef idx="minor">
            <a:schemeClr val="tx1"/>
          </a:fontRef>
        </p:style>
      </p:cxnSp>
      <p:sp>
        <p:nvSpPr>
          <p:cNvPr id="11" name="Rectangle 10">
            <a:extLst>
              <a:ext uri="{FF2B5EF4-FFF2-40B4-BE49-F238E27FC236}">
                <a16:creationId xmlns:a16="http://schemas.microsoft.com/office/drawing/2014/main" id="{73AB8F69-A67C-EB32-3F65-B96D900D0E81}"/>
              </a:ext>
            </a:extLst>
          </p:cNvPr>
          <p:cNvSpPr/>
          <p:nvPr/>
        </p:nvSpPr>
        <p:spPr>
          <a:xfrm>
            <a:off x="5103628" y="1513105"/>
            <a:ext cx="2395870" cy="11289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Server .</a:t>
            </a:r>
            <a:r>
              <a:rPr lang="en-US" dirty="0" err="1"/>
              <a:t>py</a:t>
            </a:r>
            <a:r>
              <a:rPr lang="en-US" dirty="0"/>
              <a:t> file started</a:t>
            </a:r>
          </a:p>
        </p:txBody>
      </p:sp>
      <p:cxnSp>
        <p:nvCxnSpPr>
          <p:cNvPr id="12" name="Straight Arrow Connector 11">
            <a:extLst>
              <a:ext uri="{FF2B5EF4-FFF2-40B4-BE49-F238E27FC236}">
                <a16:creationId xmlns:a16="http://schemas.microsoft.com/office/drawing/2014/main" id="{BA97B287-8388-F196-F7A1-5E47D9F1A575}"/>
              </a:ext>
            </a:extLst>
          </p:cNvPr>
          <p:cNvCxnSpPr>
            <a:cxnSpLocks/>
            <a:stCxn id="11" idx="3"/>
          </p:cNvCxnSpPr>
          <p:nvPr/>
        </p:nvCxnSpPr>
        <p:spPr>
          <a:xfrm>
            <a:off x="7499498" y="2077584"/>
            <a:ext cx="2080437" cy="0"/>
          </a:xfrm>
          <a:prstGeom prst="straightConnector1">
            <a:avLst/>
          </a:prstGeom>
          <a:ln w="63500">
            <a:solidFill>
              <a:schemeClr val="bg1"/>
            </a:solidFill>
            <a:tailEnd type="triangle"/>
          </a:ln>
        </p:spPr>
        <p:style>
          <a:lnRef idx="3">
            <a:schemeClr val="accent6"/>
          </a:lnRef>
          <a:fillRef idx="0">
            <a:schemeClr val="accent6"/>
          </a:fillRef>
          <a:effectRef idx="2">
            <a:schemeClr val="accent6"/>
          </a:effectRef>
          <a:fontRef idx="minor">
            <a:schemeClr val="tx1"/>
          </a:fontRef>
        </p:style>
      </p:cxnSp>
      <p:sp>
        <p:nvSpPr>
          <p:cNvPr id="13" name="Rectangle 12">
            <a:extLst>
              <a:ext uri="{FF2B5EF4-FFF2-40B4-BE49-F238E27FC236}">
                <a16:creationId xmlns:a16="http://schemas.microsoft.com/office/drawing/2014/main" id="{2E787316-5352-8A39-AA48-A22D87B03035}"/>
              </a:ext>
            </a:extLst>
          </p:cNvPr>
          <p:cNvSpPr/>
          <p:nvPr/>
        </p:nvSpPr>
        <p:spPr>
          <a:xfrm>
            <a:off x="9579935" y="1568357"/>
            <a:ext cx="2402958" cy="11109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Flask listens to port and intercepts request</a:t>
            </a:r>
          </a:p>
        </p:txBody>
      </p:sp>
      <p:cxnSp>
        <p:nvCxnSpPr>
          <p:cNvPr id="14" name="Straight Arrow Connector 13">
            <a:extLst>
              <a:ext uri="{FF2B5EF4-FFF2-40B4-BE49-F238E27FC236}">
                <a16:creationId xmlns:a16="http://schemas.microsoft.com/office/drawing/2014/main" id="{F5C28E7B-A832-C122-0C2C-106C7E7C0AC9}"/>
              </a:ext>
            </a:extLst>
          </p:cNvPr>
          <p:cNvCxnSpPr>
            <a:cxnSpLocks/>
          </p:cNvCxnSpPr>
          <p:nvPr/>
        </p:nvCxnSpPr>
        <p:spPr>
          <a:xfrm>
            <a:off x="11047228" y="2704466"/>
            <a:ext cx="0" cy="1872023"/>
          </a:xfrm>
          <a:prstGeom prst="straightConnector1">
            <a:avLst/>
          </a:prstGeom>
          <a:ln w="63500">
            <a:solidFill>
              <a:schemeClr val="bg1"/>
            </a:solidFill>
            <a:tailEnd type="triangle"/>
          </a:ln>
        </p:spPr>
        <p:style>
          <a:lnRef idx="3">
            <a:schemeClr val="dk1"/>
          </a:lnRef>
          <a:fillRef idx="0">
            <a:schemeClr val="dk1"/>
          </a:fillRef>
          <a:effectRef idx="2">
            <a:schemeClr val="dk1"/>
          </a:effectRef>
          <a:fontRef idx="minor">
            <a:schemeClr val="tx1"/>
          </a:fontRef>
        </p:style>
      </p:cxnSp>
      <p:sp>
        <p:nvSpPr>
          <p:cNvPr id="24" name="Rectangle 23">
            <a:extLst>
              <a:ext uri="{FF2B5EF4-FFF2-40B4-BE49-F238E27FC236}">
                <a16:creationId xmlns:a16="http://schemas.microsoft.com/office/drawing/2014/main" id="{0CCE8D8E-8F80-9908-A3E2-BE032DF560F8}"/>
              </a:ext>
            </a:extLst>
          </p:cNvPr>
          <p:cNvSpPr/>
          <p:nvPr/>
        </p:nvSpPr>
        <p:spPr>
          <a:xfrm>
            <a:off x="10228521" y="4576489"/>
            <a:ext cx="1541721" cy="2084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CURL commands entered from terminal</a:t>
            </a:r>
          </a:p>
        </p:txBody>
      </p:sp>
      <p:cxnSp>
        <p:nvCxnSpPr>
          <p:cNvPr id="26" name="Straight Arrow Connector 25">
            <a:extLst>
              <a:ext uri="{FF2B5EF4-FFF2-40B4-BE49-F238E27FC236}">
                <a16:creationId xmlns:a16="http://schemas.microsoft.com/office/drawing/2014/main" id="{4BEA665A-390B-1519-1B0C-3471C2C1DCB4}"/>
              </a:ext>
            </a:extLst>
          </p:cNvPr>
          <p:cNvCxnSpPr>
            <a:cxnSpLocks/>
          </p:cNvCxnSpPr>
          <p:nvPr/>
        </p:nvCxnSpPr>
        <p:spPr>
          <a:xfrm flipH="1">
            <a:off x="7783033" y="6448512"/>
            <a:ext cx="2445488" cy="0"/>
          </a:xfrm>
          <a:prstGeom prst="straightConnector1">
            <a:avLst/>
          </a:prstGeom>
          <a:ln w="66675">
            <a:solidFill>
              <a:schemeClr val="bg1"/>
            </a:solidFill>
            <a:tailEnd type="triangle"/>
          </a:ln>
        </p:spPr>
        <p:style>
          <a:lnRef idx="3">
            <a:schemeClr val="dk1"/>
          </a:lnRef>
          <a:fillRef idx="0">
            <a:schemeClr val="dk1"/>
          </a:fillRef>
          <a:effectRef idx="2">
            <a:schemeClr val="dk1"/>
          </a:effectRef>
          <a:fontRef idx="minor">
            <a:schemeClr val="tx1"/>
          </a:fontRef>
        </p:style>
      </p:cxnSp>
      <p:sp>
        <p:nvSpPr>
          <p:cNvPr id="30" name="Rectangle 29">
            <a:extLst>
              <a:ext uri="{FF2B5EF4-FFF2-40B4-BE49-F238E27FC236}">
                <a16:creationId xmlns:a16="http://schemas.microsoft.com/office/drawing/2014/main" id="{89E2217F-2710-1F93-F85F-1831ABED034B}"/>
              </a:ext>
            </a:extLst>
          </p:cNvPr>
          <p:cNvSpPr/>
          <p:nvPr/>
        </p:nvSpPr>
        <p:spPr>
          <a:xfrm>
            <a:off x="5103628" y="5018574"/>
            <a:ext cx="2679405" cy="16420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Flask listens and redirects request to method(PUT, POST etc.)</a:t>
            </a:r>
          </a:p>
        </p:txBody>
      </p:sp>
      <p:cxnSp>
        <p:nvCxnSpPr>
          <p:cNvPr id="31" name="Straight Arrow Connector 30">
            <a:extLst>
              <a:ext uri="{FF2B5EF4-FFF2-40B4-BE49-F238E27FC236}">
                <a16:creationId xmlns:a16="http://schemas.microsoft.com/office/drawing/2014/main" id="{59D46375-04CE-EAFD-5E15-F51E3A699E58}"/>
              </a:ext>
            </a:extLst>
          </p:cNvPr>
          <p:cNvCxnSpPr>
            <a:cxnSpLocks/>
          </p:cNvCxnSpPr>
          <p:nvPr/>
        </p:nvCxnSpPr>
        <p:spPr>
          <a:xfrm flipH="1">
            <a:off x="2902688" y="6446605"/>
            <a:ext cx="2200940" cy="0"/>
          </a:xfrm>
          <a:prstGeom prst="straightConnector1">
            <a:avLst/>
          </a:prstGeom>
          <a:ln w="66675">
            <a:solidFill>
              <a:schemeClr val="bg1"/>
            </a:solidFill>
            <a:tailEnd type="triangle"/>
          </a:ln>
        </p:spPr>
        <p:style>
          <a:lnRef idx="3">
            <a:schemeClr val="dk1"/>
          </a:lnRef>
          <a:fillRef idx="0">
            <a:schemeClr val="dk1"/>
          </a:fillRef>
          <a:effectRef idx="2">
            <a:schemeClr val="dk1"/>
          </a:effectRef>
          <a:fontRef idx="minor">
            <a:schemeClr val="tx1"/>
          </a:fontRef>
        </p:style>
      </p:cxnSp>
      <p:sp>
        <p:nvSpPr>
          <p:cNvPr id="33" name="Rectangle 32">
            <a:extLst>
              <a:ext uri="{FF2B5EF4-FFF2-40B4-BE49-F238E27FC236}">
                <a16:creationId xmlns:a16="http://schemas.microsoft.com/office/drawing/2014/main" id="{B4FB327E-FDBA-9264-085F-4F35C6E3D402}"/>
              </a:ext>
            </a:extLst>
          </p:cNvPr>
          <p:cNvSpPr/>
          <p:nvPr/>
        </p:nvSpPr>
        <p:spPr>
          <a:xfrm>
            <a:off x="276447" y="5305647"/>
            <a:ext cx="2626241" cy="1354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SQL command runs and returns results to terminal</a:t>
            </a:r>
          </a:p>
        </p:txBody>
      </p:sp>
    </p:spTree>
    <p:extLst>
      <p:ext uri="{BB962C8B-B14F-4D97-AF65-F5344CB8AC3E}">
        <p14:creationId xmlns:p14="http://schemas.microsoft.com/office/powerpoint/2010/main" val="3793800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AA37442-EAE9-6CFC-AC74-44222B37F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C06B2754-4C75-5ED4-2CF8-BF3CE5B3A48B}"/>
              </a:ext>
            </a:extLst>
          </p:cNvPr>
          <p:cNvPicPr>
            <a:picLocks noChangeAspect="1"/>
          </p:cNvPicPr>
          <p:nvPr/>
        </p:nvPicPr>
        <p:blipFill rotWithShape="1">
          <a:blip r:embed="rId3"/>
          <a:srcRect t="15730"/>
          <a:stretch/>
        </p:blipFill>
        <p:spPr>
          <a:xfrm>
            <a:off x="-3" y="-1386"/>
            <a:ext cx="12191980" cy="6857990"/>
          </a:xfrm>
          <a:prstGeom prst="rect">
            <a:avLst/>
          </a:prstGeom>
        </p:spPr>
      </p:pic>
      <p:sp>
        <p:nvSpPr>
          <p:cNvPr id="18" name="Rectangle 17">
            <a:extLst>
              <a:ext uri="{FF2B5EF4-FFF2-40B4-BE49-F238E27FC236}">
                <a16:creationId xmlns:a16="http://schemas.microsoft.com/office/drawing/2014/main" id="{54117A24-9D5E-A791-A2F4-8C81AC60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60265" y="-960268"/>
            <a:ext cx="6857998" cy="8778533"/>
          </a:xfrm>
          <a:prstGeom prst="rect">
            <a:avLst/>
          </a:prstGeom>
          <a:gradFill>
            <a:gsLst>
              <a:gs pos="0">
                <a:srgbClr val="000000">
                  <a:alpha val="0"/>
                </a:srgbClr>
              </a:gs>
              <a:gs pos="56000">
                <a:srgbClr val="000000">
                  <a:alpha val="58000"/>
                </a:srgbClr>
              </a:gs>
              <a:gs pos="100000">
                <a:srgbClr val="000000">
                  <a:alpha val="5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507EA5-549B-E2AD-837E-4C907AAFEF7C}"/>
              </a:ext>
            </a:extLst>
          </p:cNvPr>
          <p:cNvSpPr>
            <a:spLocks noGrp="1"/>
          </p:cNvSpPr>
          <p:nvPr>
            <p:ph type="ctrTitle"/>
          </p:nvPr>
        </p:nvSpPr>
        <p:spPr>
          <a:xfrm>
            <a:off x="949843" y="116960"/>
            <a:ext cx="6634161" cy="705674"/>
          </a:xfrm>
        </p:spPr>
        <p:txBody>
          <a:bodyPr>
            <a:normAutofit/>
          </a:bodyPr>
          <a:lstStyle/>
          <a:p>
            <a:r>
              <a:rPr lang="en-US" dirty="0">
                <a:solidFill>
                  <a:srgbClr val="FFFFFF"/>
                </a:solidFill>
              </a:rPr>
              <a:t>Process of Pipeline</a:t>
            </a:r>
          </a:p>
        </p:txBody>
      </p:sp>
      <p:sp>
        <p:nvSpPr>
          <p:cNvPr id="3" name="Subtitle 2">
            <a:extLst>
              <a:ext uri="{FF2B5EF4-FFF2-40B4-BE49-F238E27FC236}">
                <a16:creationId xmlns:a16="http://schemas.microsoft.com/office/drawing/2014/main" id="{CEB6ACFD-47A2-67FD-5896-1D44C9ECE18A}"/>
              </a:ext>
            </a:extLst>
          </p:cNvPr>
          <p:cNvSpPr>
            <a:spLocks noGrp="1"/>
          </p:cNvSpPr>
          <p:nvPr>
            <p:ph type="subTitle" idx="1"/>
          </p:nvPr>
        </p:nvSpPr>
        <p:spPr>
          <a:xfrm>
            <a:off x="534012" y="939595"/>
            <a:ext cx="10353727" cy="5822712"/>
          </a:xfrm>
        </p:spPr>
        <p:txBody>
          <a:bodyPr>
            <a:normAutofit/>
          </a:bodyPr>
          <a:lstStyle/>
          <a:p>
            <a:pPr marL="457200" indent="-457200">
              <a:buAutoNum type="arabicPeriod"/>
            </a:pPr>
            <a:endParaRPr lang="en-US" dirty="0">
              <a:solidFill>
                <a:srgbClr val="FFFFFF"/>
              </a:solidFill>
            </a:endParaRPr>
          </a:p>
          <a:p>
            <a:pPr marL="457200" indent="-457200">
              <a:buAutoNum type="arabicPeriod"/>
            </a:pPr>
            <a:r>
              <a:rPr lang="en-US" dirty="0">
                <a:solidFill>
                  <a:srgbClr val="FFFFFF"/>
                </a:solidFill>
              </a:rPr>
              <a:t>Flask catches requests.</a:t>
            </a:r>
          </a:p>
          <a:p>
            <a:pPr marL="457200" indent="-457200">
              <a:buAutoNum type="arabicPeriod"/>
            </a:pPr>
            <a:r>
              <a:rPr lang="en-US" dirty="0">
                <a:solidFill>
                  <a:srgbClr val="FFFFFF"/>
                </a:solidFill>
              </a:rPr>
              <a:t>Methods(GET/POST/PUT) triggered</a:t>
            </a:r>
          </a:p>
          <a:p>
            <a:pPr marL="457200" indent="-457200">
              <a:buFont typeface="Arial" panose="020B0604020202020204" pitchFamily="34" charset="0"/>
              <a:buAutoNum type="arabicPeriod"/>
            </a:pPr>
            <a:r>
              <a:rPr lang="en-US" dirty="0">
                <a:solidFill>
                  <a:srgbClr val="FFFFFF"/>
                </a:solidFill>
              </a:rPr>
              <a:t>Body of CURL command analyzed</a:t>
            </a:r>
          </a:p>
          <a:p>
            <a:r>
              <a:rPr lang="en-US" sz="1800" kern="1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curl -X PATCH 'http://localhost:8000/data/ANI35.json' -d '{"Address":"</a:t>
            </a:r>
            <a:r>
              <a:rPr lang="en-US" sz="1800" kern="100"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ghgh</a:t>
            </a:r>
            <a:r>
              <a:rPr lang="en-US" sz="1800" kern="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a:t>
            </a:r>
            <a:r>
              <a:rPr lang="en-US" dirty="0">
                <a:solidFill>
                  <a:srgbClr val="FFFFFF"/>
                </a:solidFill>
              </a:rPr>
              <a:t>)</a:t>
            </a:r>
          </a:p>
          <a:p>
            <a:pPr marL="457200" indent="-457200">
              <a:buAutoNum type="arabicPeriod" startAt="4"/>
            </a:pPr>
            <a:r>
              <a:rPr lang="en-US" dirty="0">
                <a:solidFill>
                  <a:srgbClr val="FFFFFF"/>
                </a:solidFill>
              </a:rPr>
              <a:t>SQL query runs (</a:t>
            </a:r>
            <a:r>
              <a:rPr lang="en-US" dirty="0">
                <a:solidFill>
                  <a:srgbClr val="FF0000"/>
                </a:solidFill>
              </a:rPr>
              <a:t>UPDATE data set…</a:t>
            </a:r>
            <a:r>
              <a:rPr lang="en-US" dirty="0">
                <a:solidFill>
                  <a:srgbClr val="FFFFFF"/>
                </a:solidFill>
              </a:rPr>
              <a:t>)</a:t>
            </a:r>
          </a:p>
          <a:p>
            <a:pPr marL="457200" indent="-457200">
              <a:buAutoNum type="arabicPeriod" startAt="4"/>
            </a:pPr>
            <a:r>
              <a:rPr lang="en-US" dirty="0">
                <a:solidFill>
                  <a:srgbClr val="FFFFFF"/>
                </a:solidFill>
              </a:rPr>
              <a:t>Results returned to terminal. </a:t>
            </a:r>
          </a:p>
          <a:p>
            <a:pPr marL="457200" indent="-457200">
              <a:buAutoNum type="arabicPeriod" startAt="4"/>
            </a:pPr>
            <a:r>
              <a:rPr lang="en-US" dirty="0">
                <a:solidFill>
                  <a:srgbClr val="FFFFFF"/>
                </a:solidFill>
              </a:rPr>
              <a:t>Invalid JSON error displayed.</a:t>
            </a:r>
          </a:p>
          <a:p>
            <a:endParaRPr lang="en-US" dirty="0">
              <a:solidFill>
                <a:srgbClr val="FFFFFF"/>
              </a:solidFill>
            </a:endParaRPr>
          </a:p>
        </p:txBody>
      </p:sp>
      <p:pic>
        <p:nvPicPr>
          <p:cNvPr id="6" name="Picture 5" descr="A screenshot of a computer&#10;&#10;Description automatically generated with medium confidence">
            <a:extLst>
              <a:ext uri="{FF2B5EF4-FFF2-40B4-BE49-F238E27FC236}">
                <a16:creationId xmlns:a16="http://schemas.microsoft.com/office/drawing/2014/main" id="{931FDE96-346A-7FA7-E781-AECABE0B23D7}"/>
              </a:ext>
            </a:extLst>
          </p:cNvPr>
          <p:cNvPicPr>
            <a:picLocks noChangeAspect="1"/>
          </p:cNvPicPr>
          <p:nvPr/>
        </p:nvPicPr>
        <p:blipFill>
          <a:blip r:embed="rId4"/>
          <a:stretch>
            <a:fillRect/>
          </a:stretch>
        </p:blipFill>
        <p:spPr>
          <a:xfrm>
            <a:off x="1102893" y="5002971"/>
            <a:ext cx="8209650" cy="1384300"/>
          </a:xfrm>
          <a:prstGeom prst="rect">
            <a:avLst/>
          </a:prstGeom>
        </p:spPr>
      </p:pic>
    </p:spTree>
    <p:extLst>
      <p:ext uri="{BB962C8B-B14F-4D97-AF65-F5344CB8AC3E}">
        <p14:creationId xmlns:p14="http://schemas.microsoft.com/office/powerpoint/2010/main" val="4227557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AA37442-EAE9-6CFC-AC74-44222B37F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C06B2754-4C75-5ED4-2CF8-BF3CE5B3A48B}"/>
              </a:ext>
            </a:extLst>
          </p:cNvPr>
          <p:cNvPicPr>
            <a:picLocks noChangeAspect="1"/>
          </p:cNvPicPr>
          <p:nvPr/>
        </p:nvPicPr>
        <p:blipFill rotWithShape="1">
          <a:blip r:embed="rId3"/>
          <a:srcRect t="15730"/>
          <a:stretch/>
        </p:blipFill>
        <p:spPr>
          <a:xfrm>
            <a:off x="20" y="15949"/>
            <a:ext cx="12191980" cy="7028121"/>
          </a:xfrm>
          <a:prstGeom prst="rect">
            <a:avLst/>
          </a:prstGeom>
        </p:spPr>
      </p:pic>
      <p:sp>
        <p:nvSpPr>
          <p:cNvPr id="18" name="Rectangle 17">
            <a:extLst>
              <a:ext uri="{FF2B5EF4-FFF2-40B4-BE49-F238E27FC236}">
                <a16:creationId xmlns:a16="http://schemas.microsoft.com/office/drawing/2014/main" id="{54117A24-9D5E-A791-A2F4-8C81AC60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60265" y="-960268"/>
            <a:ext cx="6857998" cy="8778533"/>
          </a:xfrm>
          <a:prstGeom prst="rect">
            <a:avLst/>
          </a:prstGeom>
          <a:gradFill>
            <a:gsLst>
              <a:gs pos="0">
                <a:srgbClr val="000000">
                  <a:alpha val="0"/>
                </a:srgbClr>
              </a:gs>
              <a:gs pos="56000">
                <a:srgbClr val="000000">
                  <a:alpha val="58000"/>
                </a:srgbClr>
              </a:gs>
              <a:gs pos="100000">
                <a:srgbClr val="000000">
                  <a:alpha val="5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507EA5-549B-E2AD-837E-4C907AAFEF7C}"/>
              </a:ext>
            </a:extLst>
          </p:cNvPr>
          <p:cNvSpPr>
            <a:spLocks noGrp="1"/>
          </p:cNvSpPr>
          <p:nvPr>
            <p:ph type="ctrTitle"/>
          </p:nvPr>
        </p:nvSpPr>
        <p:spPr>
          <a:xfrm>
            <a:off x="534024" y="151504"/>
            <a:ext cx="6634161" cy="361507"/>
          </a:xfrm>
        </p:spPr>
        <p:txBody>
          <a:bodyPr>
            <a:normAutofit fontScale="90000"/>
          </a:bodyPr>
          <a:lstStyle/>
          <a:p>
            <a:r>
              <a:rPr lang="en-US" dirty="0">
                <a:solidFill>
                  <a:srgbClr val="FFFFFF"/>
                </a:solidFill>
              </a:rPr>
              <a:t>Demonstrations : </a:t>
            </a:r>
          </a:p>
        </p:txBody>
      </p:sp>
      <p:sp>
        <p:nvSpPr>
          <p:cNvPr id="3" name="Subtitle 2">
            <a:extLst>
              <a:ext uri="{FF2B5EF4-FFF2-40B4-BE49-F238E27FC236}">
                <a16:creationId xmlns:a16="http://schemas.microsoft.com/office/drawing/2014/main" id="{CEB6ACFD-47A2-67FD-5896-1D44C9ECE18A}"/>
              </a:ext>
            </a:extLst>
          </p:cNvPr>
          <p:cNvSpPr>
            <a:spLocks noGrp="1"/>
          </p:cNvSpPr>
          <p:nvPr>
            <p:ph type="subTitle" idx="1"/>
          </p:nvPr>
        </p:nvSpPr>
        <p:spPr>
          <a:xfrm>
            <a:off x="425302" y="648566"/>
            <a:ext cx="11525693" cy="6209424"/>
          </a:xfrm>
        </p:spPr>
        <p:txBody>
          <a:bodyPr>
            <a:normAutofit/>
          </a:bodyPr>
          <a:lstStyle/>
          <a:p>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curl -X GET 'http://localhost:8000/</a:t>
            </a:r>
            <a:r>
              <a:rPr lang="en-US" sz="18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data.json?orderBy</a:t>
            </a: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="Area%20Name"&amp;limitToLast=4’</a:t>
            </a:r>
          </a:p>
          <a:p>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solidFill>
                <a:schemeClr val="bg1"/>
              </a:solidFill>
            </a:endParaRPr>
          </a:p>
          <a:p>
            <a:endParaRPr lang="en-US" dirty="0">
              <a:solidFill>
                <a:schemeClr val="bg1"/>
              </a:solidFill>
            </a:endParaRPr>
          </a:p>
          <a:p>
            <a:endParaRPr lang="en-US" dirty="0">
              <a:solidFill>
                <a:schemeClr val="bg1"/>
              </a:solidFill>
            </a:endParaRPr>
          </a:p>
          <a:p>
            <a:r>
              <a:rPr lang="en-US" dirty="0">
                <a:solidFill>
                  <a:schemeClr val="bg1"/>
                </a:solidFill>
              </a:rPr>
              <a:t>Cc</a:t>
            </a:r>
          </a:p>
          <a:p>
            <a:r>
              <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curl -X GET 'http://localhost:8000/</a:t>
            </a:r>
            <a:r>
              <a:rPr lang="en-US"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data.json?orderBy</a:t>
            </a:r>
            <a:r>
              <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="Victim%20Age"&amp;startAt=13&amp;endAt=30’</a:t>
            </a:r>
            <a:r>
              <a:rPr lang="en-US" sz="1600" dirty="0">
                <a:solidFill>
                  <a:schemeClr val="bg1"/>
                </a:solidFill>
                <a:effectLst/>
              </a:rPr>
              <a:t> </a:t>
            </a:r>
          </a:p>
          <a:p>
            <a:r>
              <a:rPr lang="en-US" dirty="0">
                <a:solidFill>
                  <a:schemeClr val="bg1"/>
                </a:solidFill>
              </a:rPr>
              <a:t> </a:t>
            </a:r>
          </a:p>
        </p:txBody>
      </p:sp>
      <p:pic>
        <p:nvPicPr>
          <p:cNvPr id="6" name="Picture 5" descr="Graphical user interface, application&#10;&#10;Description automatically generated">
            <a:extLst>
              <a:ext uri="{FF2B5EF4-FFF2-40B4-BE49-F238E27FC236}">
                <a16:creationId xmlns:a16="http://schemas.microsoft.com/office/drawing/2014/main" id="{60F6BCF1-30C0-F96D-3D68-6FAD7CA395BD}"/>
              </a:ext>
            </a:extLst>
          </p:cNvPr>
          <p:cNvPicPr>
            <a:picLocks noChangeAspect="1"/>
          </p:cNvPicPr>
          <p:nvPr/>
        </p:nvPicPr>
        <p:blipFill>
          <a:blip r:embed="rId4"/>
          <a:stretch>
            <a:fillRect/>
          </a:stretch>
        </p:blipFill>
        <p:spPr>
          <a:xfrm>
            <a:off x="534023" y="1145628"/>
            <a:ext cx="8618767" cy="2307268"/>
          </a:xfrm>
          <a:prstGeom prst="rect">
            <a:avLst/>
          </a:prstGeom>
        </p:spPr>
      </p:pic>
      <p:pic>
        <p:nvPicPr>
          <p:cNvPr id="8" name="Picture 7" descr="Graphical user interface, text, application&#10;&#10;Description automatically generated">
            <a:extLst>
              <a:ext uri="{FF2B5EF4-FFF2-40B4-BE49-F238E27FC236}">
                <a16:creationId xmlns:a16="http://schemas.microsoft.com/office/drawing/2014/main" id="{FB5CB366-5F5D-995B-031C-A41D041152C0}"/>
              </a:ext>
            </a:extLst>
          </p:cNvPr>
          <p:cNvPicPr>
            <a:picLocks noChangeAspect="1"/>
          </p:cNvPicPr>
          <p:nvPr/>
        </p:nvPicPr>
        <p:blipFill>
          <a:blip r:embed="rId5"/>
          <a:stretch>
            <a:fillRect/>
          </a:stretch>
        </p:blipFill>
        <p:spPr>
          <a:xfrm>
            <a:off x="374257" y="4093535"/>
            <a:ext cx="8778534" cy="2764455"/>
          </a:xfrm>
          <a:prstGeom prst="rect">
            <a:avLst/>
          </a:prstGeom>
        </p:spPr>
      </p:pic>
    </p:spTree>
    <p:extLst>
      <p:ext uri="{BB962C8B-B14F-4D97-AF65-F5344CB8AC3E}">
        <p14:creationId xmlns:p14="http://schemas.microsoft.com/office/powerpoint/2010/main" val="3707665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AA37442-EAE9-6CFC-AC74-44222B37F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C06B2754-4C75-5ED4-2CF8-BF3CE5B3A48B}"/>
              </a:ext>
            </a:extLst>
          </p:cNvPr>
          <p:cNvPicPr>
            <a:picLocks noChangeAspect="1"/>
          </p:cNvPicPr>
          <p:nvPr/>
        </p:nvPicPr>
        <p:blipFill rotWithShape="1">
          <a:blip r:embed="rId3"/>
          <a:srcRect t="15730"/>
          <a:stretch/>
        </p:blipFill>
        <p:spPr>
          <a:xfrm>
            <a:off x="20" y="-5317"/>
            <a:ext cx="12191980" cy="7028121"/>
          </a:xfrm>
          <a:prstGeom prst="rect">
            <a:avLst/>
          </a:prstGeom>
        </p:spPr>
      </p:pic>
      <p:sp>
        <p:nvSpPr>
          <p:cNvPr id="18" name="Rectangle 17">
            <a:extLst>
              <a:ext uri="{FF2B5EF4-FFF2-40B4-BE49-F238E27FC236}">
                <a16:creationId xmlns:a16="http://schemas.microsoft.com/office/drawing/2014/main" id="{54117A24-9D5E-A791-A2F4-8C81AC60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60265" y="-960268"/>
            <a:ext cx="6857998" cy="8778533"/>
          </a:xfrm>
          <a:prstGeom prst="rect">
            <a:avLst/>
          </a:prstGeom>
          <a:gradFill>
            <a:gsLst>
              <a:gs pos="0">
                <a:srgbClr val="000000">
                  <a:alpha val="0"/>
                </a:srgbClr>
              </a:gs>
              <a:gs pos="56000">
                <a:srgbClr val="000000">
                  <a:alpha val="58000"/>
                </a:srgbClr>
              </a:gs>
              <a:gs pos="100000">
                <a:srgbClr val="000000">
                  <a:alpha val="5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507EA5-549B-E2AD-837E-4C907AAFEF7C}"/>
              </a:ext>
            </a:extLst>
          </p:cNvPr>
          <p:cNvSpPr>
            <a:spLocks noGrp="1"/>
          </p:cNvSpPr>
          <p:nvPr>
            <p:ph type="ctrTitle"/>
          </p:nvPr>
        </p:nvSpPr>
        <p:spPr>
          <a:xfrm>
            <a:off x="534024" y="151504"/>
            <a:ext cx="6634161" cy="361507"/>
          </a:xfrm>
        </p:spPr>
        <p:txBody>
          <a:bodyPr>
            <a:normAutofit fontScale="90000"/>
          </a:bodyPr>
          <a:lstStyle/>
          <a:p>
            <a:r>
              <a:rPr lang="en-US" dirty="0">
                <a:solidFill>
                  <a:srgbClr val="FFFFFF"/>
                </a:solidFill>
              </a:rPr>
              <a:t>Demonstrations : </a:t>
            </a:r>
          </a:p>
        </p:txBody>
      </p:sp>
      <p:sp>
        <p:nvSpPr>
          <p:cNvPr id="3" name="Subtitle 2">
            <a:extLst>
              <a:ext uri="{FF2B5EF4-FFF2-40B4-BE49-F238E27FC236}">
                <a16:creationId xmlns:a16="http://schemas.microsoft.com/office/drawing/2014/main" id="{CEB6ACFD-47A2-67FD-5896-1D44C9ECE18A}"/>
              </a:ext>
            </a:extLst>
          </p:cNvPr>
          <p:cNvSpPr>
            <a:spLocks noGrp="1"/>
          </p:cNvSpPr>
          <p:nvPr>
            <p:ph type="subTitle" idx="1"/>
          </p:nvPr>
        </p:nvSpPr>
        <p:spPr>
          <a:xfrm>
            <a:off x="425302" y="648566"/>
            <a:ext cx="11525693" cy="6209424"/>
          </a:xfrm>
        </p:spPr>
        <p:txBody>
          <a:bodyPr>
            <a:normAutofit/>
          </a:bodyPr>
          <a:lstStyle/>
          <a:p>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curl -X PUT 'http://localhost:8000/</a:t>
            </a:r>
            <a:r>
              <a:rPr lang="en-US" sz="18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data.json</a:t>
            </a: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 '{"ANI58" : {"Date Occurred":"2021-12-23","Area Name" :"</a:t>
            </a:r>
            <a:r>
              <a:rPr lang="en-US" sz="18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Kudghat</a:t>
            </a: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","Victim Age" : "","Victim Sex" : "</a:t>
            </a:r>
            <a:r>
              <a:rPr lang="en-US" sz="18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F","Victim</a:t>
            </a: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Descent" : "</a:t>
            </a:r>
            <a:r>
              <a:rPr lang="en-US" sz="18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Bengali","Address</a:t>
            </a: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 "","Location": "(9,10)"}}'</a:t>
            </a: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pPr marL="0" marR="0">
              <a:spcBef>
                <a:spcPts val="0"/>
              </a:spcBef>
              <a:spcAft>
                <a:spcPts val="0"/>
              </a:spcAft>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curl -X PUT 'http://localhost:8000/</a:t>
            </a:r>
            <a:r>
              <a:rPr lang="en-US" sz="18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data.json</a:t>
            </a: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 ‘{“ANI34” : {{"Address":"Scarff","Location":"gf234hfhtfh"}}’</a:t>
            </a:r>
          </a:p>
          <a:p>
            <a:pPr marL="0" marR="0">
              <a:spcBef>
                <a:spcPts val="0"/>
              </a:spcBef>
              <a:spcAft>
                <a:spcPts val="0"/>
              </a:spcAft>
            </a:pPr>
            <a:endParaRPr lang="en-US"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r>
              <a:rPr lang="en-US" dirty="0">
                <a:solidFill>
                  <a:schemeClr val="bg1"/>
                </a:solidFill>
              </a:rPr>
              <a:t> </a:t>
            </a:r>
          </a:p>
        </p:txBody>
      </p:sp>
      <p:pic>
        <p:nvPicPr>
          <p:cNvPr id="7" name="Picture 6" descr="Text&#10;&#10;Description automatically generated">
            <a:extLst>
              <a:ext uri="{FF2B5EF4-FFF2-40B4-BE49-F238E27FC236}">
                <a16:creationId xmlns:a16="http://schemas.microsoft.com/office/drawing/2014/main" id="{72DCD8DD-B840-691C-2A31-AB92BCEF8A6F}"/>
              </a:ext>
            </a:extLst>
          </p:cNvPr>
          <p:cNvPicPr>
            <a:picLocks noChangeAspect="1"/>
          </p:cNvPicPr>
          <p:nvPr/>
        </p:nvPicPr>
        <p:blipFill>
          <a:blip r:embed="rId4"/>
          <a:stretch>
            <a:fillRect/>
          </a:stretch>
        </p:blipFill>
        <p:spPr>
          <a:xfrm>
            <a:off x="504243" y="1732207"/>
            <a:ext cx="10340966" cy="2010453"/>
          </a:xfrm>
          <a:prstGeom prst="rect">
            <a:avLst/>
          </a:prstGeom>
        </p:spPr>
      </p:pic>
      <p:pic>
        <p:nvPicPr>
          <p:cNvPr id="12" name="Picture 11">
            <a:extLst>
              <a:ext uri="{FF2B5EF4-FFF2-40B4-BE49-F238E27FC236}">
                <a16:creationId xmlns:a16="http://schemas.microsoft.com/office/drawing/2014/main" id="{F2EA620C-5F7B-C23A-7E32-4661F55656EE}"/>
              </a:ext>
            </a:extLst>
          </p:cNvPr>
          <p:cNvPicPr>
            <a:picLocks noChangeAspect="1"/>
          </p:cNvPicPr>
          <p:nvPr/>
        </p:nvPicPr>
        <p:blipFill>
          <a:blip r:embed="rId5"/>
          <a:stretch>
            <a:fillRect/>
          </a:stretch>
        </p:blipFill>
        <p:spPr>
          <a:xfrm>
            <a:off x="425301" y="4375278"/>
            <a:ext cx="10419907" cy="2331218"/>
          </a:xfrm>
          <a:prstGeom prst="rect">
            <a:avLst/>
          </a:prstGeom>
        </p:spPr>
      </p:pic>
    </p:spTree>
    <p:extLst>
      <p:ext uri="{BB962C8B-B14F-4D97-AF65-F5344CB8AC3E}">
        <p14:creationId xmlns:p14="http://schemas.microsoft.com/office/powerpoint/2010/main" val="2175122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AA37442-EAE9-6CFC-AC74-44222B37F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C06B2754-4C75-5ED4-2CF8-BF3CE5B3A48B}"/>
              </a:ext>
            </a:extLst>
          </p:cNvPr>
          <p:cNvPicPr>
            <a:picLocks noChangeAspect="1"/>
          </p:cNvPicPr>
          <p:nvPr/>
        </p:nvPicPr>
        <p:blipFill rotWithShape="1">
          <a:blip r:embed="rId3"/>
          <a:srcRect t="15730"/>
          <a:stretch/>
        </p:blipFill>
        <p:spPr>
          <a:xfrm>
            <a:off x="20" y="15949"/>
            <a:ext cx="12191980" cy="7028121"/>
          </a:xfrm>
          <a:prstGeom prst="rect">
            <a:avLst/>
          </a:prstGeom>
        </p:spPr>
      </p:pic>
      <p:sp>
        <p:nvSpPr>
          <p:cNvPr id="18" name="Rectangle 17">
            <a:extLst>
              <a:ext uri="{FF2B5EF4-FFF2-40B4-BE49-F238E27FC236}">
                <a16:creationId xmlns:a16="http://schemas.microsoft.com/office/drawing/2014/main" id="{54117A24-9D5E-A791-A2F4-8C81AC60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60265" y="-960268"/>
            <a:ext cx="6857998" cy="8778533"/>
          </a:xfrm>
          <a:prstGeom prst="rect">
            <a:avLst/>
          </a:prstGeom>
          <a:gradFill>
            <a:gsLst>
              <a:gs pos="0">
                <a:srgbClr val="000000">
                  <a:alpha val="0"/>
                </a:srgbClr>
              </a:gs>
              <a:gs pos="56000">
                <a:srgbClr val="000000">
                  <a:alpha val="58000"/>
                </a:srgbClr>
              </a:gs>
              <a:gs pos="100000">
                <a:srgbClr val="000000">
                  <a:alpha val="5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507EA5-549B-E2AD-837E-4C907AAFEF7C}"/>
              </a:ext>
            </a:extLst>
          </p:cNvPr>
          <p:cNvSpPr>
            <a:spLocks noGrp="1"/>
          </p:cNvSpPr>
          <p:nvPr>
            <p:ph type="ctrTitle"/>
          </p:nvPr>
        </p:nvSpPr>
        <p:spPr>
          <a:xfrm>
            <a:off x="534024" y="269719"/>
            <a:ext cx="6634161" cy="361507"/>
          </a:xfrm>
        </p:spPr>
        <p:txBody>
          <a:bodyPr>
            <a:normAutofit fontScale="90000"/>
          </a:bodyPr>
          <a:lstStyle/>
          <a:p>
            <a:r>
              <a:rPr lang="en-US" dirty="0">
                <a:solidFill>
                  <a:srgbClr val="FFFFFF"/>
                </a:solidFill>
              </a:rPr>
              <a:t>Demonstrations : </a:t>
            </a:r>
          </a:p>
        </p:txBody>
      </p:sp>
      <p:sp>
        <p:nvSpPr>
          <p:cNvPr id="3" name="Subtitle 2">
            <a:extLst>
              <a:ext uri="{FF2B5EF4-FFF2-40B4-BE49-F238E27FC236}">
                <a16:creationId xmlns:a16="http://schemas.microsoft.com/office/drawing/2014/main" id="{CEB6ACFD-47A2-67FD-5896-1D44C9ECE18A}"/>
              </a:ext>
            </a:extLst>
          </p:cNvPr>
          <p:cNvSpPr>
            <a:spLocks noGrp="1"/>
          </p:cNvSpPr>
          <p:nvPr>
            <p:ph type="subTitle" idx="1"/>
          </p:nvPr>
        </p:nvSpPr>
        <p:spPr>
          <a:xfrm>
            <a:off x="253409" y="799287"/>
            <a:ext cx="11525693" cy="6209424"/>
          </a:xfrm>
        </p:spPr>
        <p:txBody>
          <a:bodyPr>
            <a:normAutofit fontScale="92500" lnSpcReduction="20000"/>
          </a:bodyPr>
          <a:lstStyle/>
          <a:p>
            <a:pPr marL="0" marR="0">
              <a:spcBef>
                <a:spcPts val="0"/>
              </a:spcBef>
              <a:spcAft>
                <a:spcPts val="0"/>
              </a:spcAft>
            </a:pPr>
            <a:r>
              <a:rPr lang="en-US" sz="19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POST : curl -X POST 'http://localhost:8000/</a:t>
            </a:r>
            <a:r>
              <a:rPr lang="en-US" sz="19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data.json</a:t>
            </a:r>
            <a:r>
              <a:rPr lang="en-US" sz="19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-d '{"Address":"</a:t>
            </a:r>
            <a:r>
              <a:rPr lang="en-US" sz="19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Scarff</a:t>
            </a:r>
            <a:r>
              <a:rPr lang="en-US" sz="19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","Location":"</a:t>
            </a:r>
            <a:r>
              <a:rPr lang="en-US" sz="19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riffith</a:t>
            </a:r>
            <a:r>
              <a:rPr lang="en-US" sz="19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t>
            </a: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r>
              <a:rPr lang="en-US" sz="1700" dirty="0">
                <a:solidFill>
                  <a:schemeClr val="bg1"/>
                </a:solidFill>
              </a:rPr>
              <a:t>PATCH</a:t>
            </a:r>
            <a:r>
              <a:rPr lang="en-US" sz="2200" dirty="0">
                <a:solidFill>
                  <a:schemeClr val="bg1"/>
                </a:solidFill>
              </a:rPr>
              <a:t> : </a:t>
            </a:r>
            <a:r>
              <a:rPr lang="en-US" sz="19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curl -X PATCH 'http://localhost:8000/data/ANI34.json' -d '{"</a:t>
            </a:r>
            <a:r>
              <a:rPr lang="en-US" sz="1900"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Location":"North</a:t>
            </a:r>
            <a:r>
              <a:rPr lang="en-US" sz="19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West 1090", "Victim Age" : 32}’</a:t>
            </a:r>
          </a:p>
          <a:p>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solidFill>
                <a:schemeClr val="bg1"/>
              </a:solidFill>
            </a:endParaRPr>
          </a:p>
          <a:p>
            <a:endParaRPr lang="en-US" dirty="0">
              <a:solidFill>
                <a:schemeClr val="bg1"/>
              </a:solidFill>
            </a:endParaRPr>
          </a:p>
          <a:p>
            <a:endParaRPr lang="en-US" dirty="0">
              <a:solidFill>
                <a:schemeClr val="bg1"/>
              </a:solidFill>
            </a:endParaRPr>
          </a:p>
          <a:p>
            <a:r>
              <a:rPr lang="en-US" sz="1700" dirty="0">
                <a:solidFill>
                  <a:schemeClr val="bg1"/>
                </a:solidFill>
              </a:rPr>
              <a:t>DELETE</a:t>
            </a:r>
            <a:r>
              <a:rPr lang="en-US" sz="2200" dirty="0">
                <a:solidFill>
                  <a:schemeClr val="bg1"/>
                </a:solidFill>
              </a:rPr>
              <a:t> : </a:t>
            </a:r>
            <a:r>
              <a:rPr lang="en-US" sz="19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curl -X DELETE 'http://localhost:8000/data/ANI34.json'</a:t>
            </a:r>
            <a:endParaRPr lang="en-US" sz="2200" dirty="0">
              <a:solidFill>
                <a:schemeClr val="bg1"/>
              </a:solidFill>
            </a:endParaRPr>
          </a:p>
          <a:p>
            <a:endParaRPr lang="en-US" dirty="0">
              <a:solidFill>
                <a:schemeClr val="bg1"/>
              </a:solidFill>
            </a:endParaRPr>
          </a:p>
          <a:p>
            <a:pPr marL="0" marR="0">
              <a:spcBef>
                <a:spcPts val="0"/>
              </a:spcBef>
              <a:spcAft>
                <a:spcPts val="0"/>
              </a:spcAft>
            </a:pPr>
            <a:endParaRPr lang="en-US"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r>
              <a:rPr lang="en-US" dirty="0">
                <a:solidFill>
                  <a:schemeClr val="bg1"/>
                </a:solidFill>
              </a:rPr>
              <a:t> </a:t>
            </a:r>
          </a:p>
        </p:txBody>
      </p:sp>
      <p:pic>
        <p:nvPicPr>
          <p:cNvPr id="6" name="Picture 5">
            <a:extLst>
              <a:ext uri="{FF2B5EF4-FFF2-40B4-BE49-F238E27FC236}">
                <a16:creationId xmlns:a16="http://schemas.microsoft.com/office/drawing/2014/main" id="{B4D30B6A-499A-6408-2BF0-E7BA213D3B87}"/>
              </a:ext>
            </a:extLst>
          </p:cNvPr>
          <p:cNvPicPr>
            <a:picLocks noChangeAspect="1"/>
          </p:cNvPicPr>
          <p:nvPr/>
        </p:nvPicPr>
        <p:blipFill>
          <a:blip r:embed="rId4"/>
          <a:stretch>
            <a:fillRect/>
          </a:stretch>
        </p:blipFill>
        <p:spPr>
          <a:xfrm>
            <a:off x="412898" y="1227042"/>
            <a:ext cx="9103242" cy="1293471"/>
          </a:xfrm>
          <a:prstGeom prst="rect">
            <a:avLst/>
          </a:prstGeom>
        </p:spPr>
      </p:pic>
      <p:pic>
        <p:nvPicPr>
          <p:cNvPr id="9" name="Picture 8" descr="A picture containing text&#10;&#10;Description automatically generated">
            <a:extLst>
              <a:ext uri="{FF2B5EF4-FFF2-40B4-BE49-F238E27FC236}">
                <a16:creationId xmlns:a16="http://schemas.microsoft.com/office/drawing/2014/main" id="{89751DDD-8E52-A550-63C4-18BC03FAE65F}"/>
              </a:ext>
            </a:extLst>
          </p:cNvPr>
          <p:cNvPicPr>
            <a:picLocks noChangeAspect="1"/>
          </p:cNvPicPr>
          <p:nvPr/>
        </p:nvPicPr>
        <p:blipFill>
          <a:blip r:embed="rId5"/>
          <a:stretch>
            <a:fillRect/>
          </a:stretch>
        </p:blipFill>
        <p:spPr>
          <a:xfrm>
            <a:off x="412897" y="3257264"/>
            <a:ext cx="9103242" cy="1474224"/>
          </a:xfrm>
          <a:prstGeom prst="rect">
            <a:avLst/>
          </a:prstGeom>
        </p:spPr>
      </p:pic>
      <p:pic>
        <p:nvPicPr>
          <p:cNvPr id="11" name="Picture 10">
            <a:extLst>
              <a:ext uri="{FF2B5EF4-FFF2-40B4-BE49-F238E27FC236}">
                <a16:creationId xmlns:a16="http://schemas.microsoft.com/office/drawing/2014/main" id="{74905656-2CAB-1BCB-69FD-C800D2802B7F}"/>
              </a:ext>
            </a:extLst>
          </p:cNvPr>
          <p:cNvPicPr>
            <a:picLocks noChangeAspect="1"/>
          </p:cNvPicPr>
          <p:nvPr/>
        </p:nvPicPr>
        <p:blipFill>
          <a:blip r:embed="rId6"/>
          <a:stretch>
            <a:fillRect/>
          </a:stretch>
        </p:blipFill>
        <p:spPr>
          <a:xfrm>
            <a:off x="412897" y="5428685"/>
            <a:ext cx="9188304" cy="1445261"/>
          </a:xfrm>
          <a:prstGeom prst="rect">
            <a:avLst/>
          </a:prstGeom>
        </p:spPr>
      </p:pic>
    </p:spTree>
    <p:extLst>
      <p:ext uri="{BB962C8B-B14F-4D97-AF65-F5344CB8AC3E}">
        <p14:creationId xmlns:p14="http://schemas.microsoft.com/office/powerpoint/2010/main" val="18662397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AA37442-EAE9-6CFC-AC74-44222B37FA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C06B2754-4C75-5ED4-2CF8-BF3CE5B3A48B}"/>
              </a:ext>
            </a:extLst>
          </p:cNvPr>
          <p:cNvPicPr>
            <a:picLocks noChangeAspect="1"/>
          </p:cNvPicPr>
          <p:nvPr/>
        </p:nvPicPr>
        <p:blipFill rotWithShape="1">
          <a:blip r:embed="rId3"/>
          <a:srcRect t="15730"/>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54117A24-9D5E-A791-A2F4-8C81AC603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60265" y="-960268"/>
            <a:ext cx="6857998" cy="8778533"/>
          </a:xfrm>
          <a:prstGeom prst="rect">
            <a:avLst/>
          </a:prstGeom>
          <a:gradFill>
            <a:gsLst>
              <a:gs pos="0">
                <a:srgbClr val="000000">
                  <a:alpha val="0"/>
                </a:srgbClr>
              </a:gs>
              <a:gs pos="56000">
                <a:srgbClr val="000000">
                  <a:alpha val="58000"/>
                </a:srgbClr>
              </a:gs>
              <a:gs pos="100000">
                <a:srgbClr val="000000">
                  <a:alpha val="51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507EA5-549B-E2AD-837E-4C907AAFEF7C}"/>
              </a:ext>
            </a:extLst>
          </p:cNvPr>
          <p:cNvSpPr>
            <a:spLocks noGrp="1"/>
          </p:cNvSpPr>
          <p:nvPr>
            <p:ph type="ctrTitle"/>
          </p:nvPr>
        </p:nvSpPr>
        <p:spPr>
          <a:xfrm>
            <a:off x="752476" y="549420"/>
            <a:ext cx="6634161" cy="941584"/>
          </a:xfrm>
        </p:spPr>
        <p:txBody>
          <a:bodyPr>
            <a:normAutofit/>
          </a:bodyPr>
          <a:lstStyle/>
          <a:p>
            <a:r>
              <a:rPr lang="en-US" dirty="0">
                <a:solidFill>
                  <a:srgbClr val="FFFFFF"/>
                </a:solidFill>
              </a:rPr>
              <a:t>Challenges and solutions:</a:t>
            </a:r>
          </a:p>
        </p:txBody>
      </p:sp>
      <p:sp>
        <p:nvSpPr>
          <p:cNvPr id="3" name="Subtitle 2">
            <a:extLst>
              <a:ext uri="{FF2B5EF4-FFF2-40B4-BE49-F238E27FC236}">
                <a16:creationId xmlns:a16="http://schemas.microsoft.com/office/drawing/2014/main" id="{CEB6ACFD-47A2-67FD-5896-1D44C9ECE18A}"/>
              </a:ext>
            </a:extLst>
          </p:cNvPr>
          <p:cNvSpPr>
            <a:spLocks noGrp="1"/>
          </p:cNvSpPr>
          <p:nvPr>
            <p:ph type="subTitle" idx="1"/>
          </p:nvPr>
        </p:nvSpPr>
        <p:spPr>
          <a:xfrm>
            <a:off x="752476" y="1757363"/>
            <a:ext cx="10934699" cy="4843462"/>
          </a:xfrm>
        </p:spPr>
        <p:txBody>
          <a:bodyPr>
            <a:normAutofit lnSpcReduction="10000"/>
          </a:bodyPr>
          <a:lstStyle/>
          <a:p>
            <a:pPr>
              <a:lnSpc>
                <a:spcPct val="200000"/>
              </a:lnSpc>
            </a:pPr>
            <a:r>
              <a:rPr lang="en-US" sz="2400" dirty="0">
                <a:solidFill>
                  <a:srgbClr val="FF0000"/>
                </a:solidFill>
              </a:rPr>
              <a:t>Too many columns </a:t>
            </a:r>
            <a:r>
              <a:rPr lang="en-US" sz="2400" dirty="0">
                <a:solidFill>
                  <a:srgbClr val="FFFFFF"/>
                </a:solidFill>
              </a:rPr>
              <a:t>– </a:t>
            </a:r>
            <a:r>
              <a:rPr lang="en-US" sz="2400" i="1" dirty="0">
                <a:solidFill>
                  <a:srgbClr val="FFFFFF"/>
                </a:solidFill>
              </a:rPr>
              <a:t>focused on </a:t>
            </a:r>
            <a:r>
              <a:rPr lang="en-US" sz="2400" b="1" i="1" dirty="0">
                <a:solidFill>
                  <a:schemeClr val="bg1"/>
                </a:solidFill>
              </a:rPr>
              <a:t>specific columns </a:t>
            </a:r>
            <a:r>
              <a:rPr lang="en-US" sz="2400" i="1" dirty="0">
                <a:solidFill>
                  <a:srgbClr val="FFFFFF"/>
                </a:solidFill>
              </a:rPr>
              <a:t>for feasible analysis.</a:t>
            </a:r>
          </a:p>
          <a:p>
            <a:pPr>
              <a:lnSpc>
                <a:spcPct val="200000"/>
              </a:lnSpc>
            </a:pPr>
            <a:endParaRPr lang="en-US" sz="2400" dirty="0">
              <a:solidFill>
                <a:srgbClr val="FFFFFF"/>
              </a:solidFill>
            </a:endParaRPr>
          </a:p>
          <a:p>
            <a:pPr>
              <a:lnSpc>
                <a:spcPct val="200000"/>
              </a:lnSpc>
            </a:pPr>
            <a:r>
              <a:rPr lang="en-US" sz="2400" dirty="0">
                <a:solidFill>
                  <a:srgbClr val="FF0000"/>
                </a:solidFill>
              </a:rPr>
              <a:t>Repeated data retrieval/manipulation often stops the server </a:t>
            </a:r>
            <a:r>
              <a:rPr lang="en-US" sz="2400" dirty="0">
                <a:solidFill>
                  <a:srgbClr val="FFFFFF"/>
                </a:solidFill>
              </a:rPr>
              <a:t>– </a:t>
            </a:r>
            <a:r>
              <a:rPr lang="en-US" sz="2400" b="1" i="1" dirty="0">
                <a:solidFill>
                  <a:schemeClr val="bg1"/>
                </a:solidFill>
              </a:rPr>
              <a:t>restarting</a:t>
            </a:r>
            <a:r>
              <a:rPr lang="en-US" sz="2400" i="1" dirty="0">
                <a:solidFill>
                  <a:srgbClr val="FFFFFF"/>
                </a:solidFill>
              </a:rPr>
              <a:t> the server.</a:t>
            </a:r>
          </a:p>
          <a:p>
            <a:pPr>
              <a:lnSpc>
                <a:spcPct val="200000"/>
              </a:lnSpc>
            </a:pPr>
            <a:endParaRPr lang="en-US" sz="2400" dirty="0">
              <a:solidFill>
                <a:srgbClr val="FFFFFF"/>
              </a:solidFill>
            </a:endParaRPr>
          </a:p>
          <a:p>
            <a:pPr>
              <a:lnSpc>
                <a:spcPct val="200000"/>
              </a:lnSpc>
            </a:pPr>
            <a:r>
              <a:rPr lang="en-US" sz="2400" dirty="0">
                <a:solidFill>
                  <a:srgbClr val="FF0000"/>
                </a:solidFill>
              </a:rPr>
              <a:t>Results take time to be fetched </a:t>
            </a:r>
            <a:r>
              <a:rPr lang="en-US" sz="2400" dirty="0">
                <a:solidFill>
                  <a:srgbClr val="FFFFFF"/>
                </a:solidFill>
              </a:rPr>
              <a:t>– </a:t>
            </a:r>
            <a:r>
              <a:rPr lang="en-US" sz="2400" b="1" i="1" dirty="0">
                <a:solidFill>
                  <a:schemeClr val="bg1"/>
                </a:solidFill>
              </a:rPr>
              <a:t>restarting the server </a:t>
            </a:r>
            <a:r>
              <a:rPr lang="en-US" sz="2400" i="1" dirty="0">
                <a:solidFill>
                  <a:srgbClr val="FFFFFF"/>
                </a:solidFill>
              </a:rPr>
              <a:t>to see faster results.</a:t>
            </a:r>
          </a:p>
          <a:p>
            <a:pPr>
              <a:lnSpc>
                <a:spcPct val="200000"/>
              </a:lnSpc>
            </a:pPr>
            <a:endParaRPr lang="en-US" sz="2400" i="1" dirty="0">
              <a:solidFill>
                <a:srgbClr val="FFFFFF"/>
              </a:solidFill>
            </a:endParaRPr>
          </a:p>
          <a:p>
            <a:pPr>
              <a:lnSpc>
                <a:spcPct val="200000"/>
              </a:lnSpc>
            </a:pPr>
            <a:endParaRPr lang="en-US" sz="2400" i="1" dirty="0">
              <a:solidFill>
                <a:srgbClr val="FFFFFF"/>
              </a:solidFill>
            </a:endParaRPr>
          </a:p>
        </p:txBody>
      </p:sp>
    </p:spTree>
    <p:extLst>
      <p:ext uri="{BB962C8B-B14F-4D97-AF65-F5344CB8AC3E}">
        <p14:creationId xmlns:p14="http://schemas.microsoft.com/office/powerpoint/2010/main" val="1507186777"/>
      </p:ext>
    </p:extLst>
  </p:cSld>
  <p:clrMapOvr>
    <a:masterClrMapping/>
  </p:clrMapOvr>
</p:sld>
</file>

<file path=ppt/theme/theme1.xml><?xml version="1.0" encoding="utf-8"?>
<a:theme xmlns:a="http://schemas.openxmlformats.org/drawingml/2006/main" name="SwellVTI">
  <a:themeElements>
    <a:clrScheme name="Swell">
      <a:dk1>
        <a:sysClr val="windowText" lastClr="000000"/>
      </a:dk1>
      <a:lt1>
        <a:sysClr val="window" lastClr="FFFFFF"/>
      </a:lt1>
      <a:dk2>
        <a:srgbClr val="233B47"/>
      </a:dk2>
      <a:lt2>
        <a:srgbClr val="FEEFD9"/>
      </a:lt2>
      <a:accent1>
        <a:srgbClr val="16AEA7"/>
      </a:accent1>
      <a:accent2>
        <a:srgbClr val="618F88"/>
      </a:accent2>
      <a:accent3>
        <a:srgbClr val="7A9973"/>
      </a:accent3>
      <a:accent4>
        <a:srgbClr val="8AAE8E"/>
      </a:accent4>
      <a:accent5>
        <a:srgbClr val="EB8F60"/>
      </a:accent5>
      <a:accent6>
        <a:srgbClr val="E57A6F"/>
      </a:accent6>
      <a:hlink>
        <a:srgbClr val="13968F"/>
      </a:hlink>
      <a:folHlink>
        <a:srgbClr val="E56152"/>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wellVTI" id="{8361A04D-931A-43DC-973B-1B0B1DD5DECC}" vid="{6DDB23E8-D18E-4BDA-98D6-324466149EBD}"/>
    </a:ext>
  </a:extLst>
</a:theme>
</file>

<file path=ppt/theme/theme2.xml><?xml version="1.0" encoding="utf-8"?>
<a:theme xmlns:a="http://schemas.openxmlformats.org/drawingml/2006/main" name="BrushVTI">
  <a:themeElements>
    <a:clrScheme name="AnalogousFromRegularSeed_2SEEDS">
      <a:dk1>
        <a:srgbClr val="000000"/>
      </a:dk1>
      <a:lt1>
        <a:srgbClr val="FFFFFF"/>
      </a:lt1>
      <a:dk2>
        <a:srgbClr val="1B2F2E"/>
      </a:dk2>
      <a:lt2>
        <a:srgbClr val="F3F1F0"/>
      </a:lt2>
      <a:accent1>
        <a:srgbClr val="3B9EB1"/>
      </a:accent1>
      <a:accent2>
        <a:srgbClr val="46B196"/>
      </a:accent2>
      <a:accent3>
        <a:srgbClr val="4D7EC3"/>
      </a:accent3>
      <a:accent4>
        <a:srgbClr val="B13B3E"/>
      </a:accent4>
      <a:accent5>
        <a:srgbClr val="C37B4D"/>
      </a:accent5>
      <a:accent6>
        <a:srgbClr val="B19A3B"/>
      </a:accent6>
      <a:hlink>
        <a:srgbClr val="C05944"/>
      </a:hlink>
      <a:folHlink>
        <a:srgbClr val="7F7F7F"/>
      </a:folHlink>
    </a:clrScheme>
    <a:fontScheme name="Custom 3">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2807</TotalTime>
  <Words>1692</Words>
  <Application>Microsoft Macintosh PowerPoint</Application>
  <PresentationFormat>Widescreen</PresentationFormat>
  <Paragraphs>114</Paragraphs>
  <Slides>11</Slides>
  <Notes>10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11</vt:i4>
      </vt:variant>
    </vt:vector>
  </HeadingPairs>
  <TitlesOfParts>
    <vt:vector size="18" baseType="lpstr">
      <vt:lpstr>Arial</vt:lpstr>
      <vt:lpstr>Calibri</vt:lpstr>
      <vt:lpstr>Century Gothic</vt:lpstr>
      <vt:lpstr>Neue Haas Grotesk Text Pro</vt:lpstr>
      <vt:lpstr>Roboto</vt:lpstr>
      <vt:lpstr>SwellVTI</vt:lpstr>
      <vt:lpstr>BrushVTI</vt:lpstr>
      <vt:lpstr>DSCI 551 Project – Emulating Firebase </vt:lpstr>
      <vt:lpstr>Motivation</vt:lpstr>
      <vt:lpstr>Project Overview</vt:lpstr>
      <vt:lpstr>Implementation:</vt:lpstr>
      <vt:lpstr>Process of Pipeline</vt:lpstr>
      <vt:lpstr>Demonstrations : </vt:lpstr>
      <vt:lpstr>Demonstrations : </vt:lpstr>
      <vt:lpstr>Demonstrations : </vt:lpstr>
      <vt:lpstr>Challenges and solutions:</vt:lpstr>
      <vt:lpstr>Learnings and possible extensions :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DSCI 551 Project – Los Angeles Traffic Collision analysis</dc:title>
  <dc:creator>Anindita Ghosh</dc:creator>
  <cp:lastModifiedBy>Anindita Ghosh</cp:lastModifiedBy>
  <cp:revision>443</cp:revision>
  <dcterms:created xsi:type="dcterms:W3CDTF">2023-04-24T00:28:33Z</dcterms:created>
  <dcterms:modified xsi:type="dcterms:W3CDTF">2023-04-26T01:25:44Z</dcterms:modified>
</cp:coreProperties>
</file>

<file path=docProps/thumbnail.jpeg>
</file>